
<file path=[Content_Types].xml><?xml version="1.0" encoding="utf-8"?>
<Types xmlns="http://schemas.openxmlformats.org/package/2006/content-types">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57" r:id="rId4"/>
    <p:sldId id="258" r:id="rId5"/>
    <p:sldId id="261" r:id="rId6"/>
    <p:sldId id="262" r:id="rId7"/>
    <p:sldId id="263" r:id="rId8"/>
    <p:sldId id="264" r:id="rId9"/>
    <p:sldId id="265" r:id="rId10"/>
    <p:sldId id="266" r:id="rId11"/>
    <p:sldId id="267" r:id="rId12"/>
    <p:sldId id="259" r:id="rId13"/>
    <p:sldId id="268" r:id="rId14"/>
    <p:sldId id="269" r:id="rId15"/>
    <p:sldId id="270" r:id="rId16"/>
    <p:sldId id="271" r:id="rId17"/>
    <p:sldId id="274" r:id="rId18"/>
    <p:sldId id="275" r:id="rId19"/>
    <p:sldId id="276" r:id="rId20"/>
    <p:sldId id="277" r:id="rId21"/>
    <p:sldId id="272" r:id="rId22"/>
    <p:sldId id="273" r:id="rId23"/>
    <p:sldId id="279" r:id="rId24"/>
    <p:sldId id="280" r:id="rId25"/>
    <p:sldId id="282" r:id="rId26"/>
    <p:sldId id="283" r:id="rId27"/>
    <p:sldId id="281" r:id="rId28"/>
    <p:sldId id="278"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73"/>
  </p:normalViewPr>
  <p:slideViewPr>
    <p:cSldViewPr snapToGrid="0" snapToObjects="1" showGuides="1">
      <p:cViewPr varScale="1">
        <p:scale>
          <a:sx n="91" d="100"/>
          <a:sy n="91" d="100"/>
        </p:scale>
        <p:origin x="224" y="576"/>
      </p:cViewPr>
      <p:guideLst>
        <p:guide orient="horz" pos="2136"/>
        <p:guide pos="38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8B2EA-CB40-6A44-B2FE-2BB1A74A7E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9AE07B7-08F1-BF41-8D25-916115877B2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4E1681-D300-EE42-91DE-3809EE04EEAB}"/>
              </a:ext>
            </a:extLst>
          </p:cNvPr>
          <p:cNvSpPr>
            <a:spLocks noGrp="1"/>
          </p:cNvSpPr>
          <p:nvPr>
            <p:ph type="dt" sz="half" idx="10"/>
          </p:nvPr>
        </p:nvSpPr>
        <p:spPr/>
        <p:txBody>
          <a:bodyPr/>
          <a:lstStyle/>
          <a:p>
            <a:fld id="{9F652A47-6678-FC4F-8500-BA3FDA4D0FF0}" type="datetimeFigureOut">
              <a:rPr lang="en-US" smtClean="0"/>
              <a:t>8/27/21</a:t>
            </a:fld>
            <a:endParaRPr lang="en-US"/>
          </a:p>
        </p:txBody>
      </p:sp>
      <p:sp>
        <p:nvSpPr>
          <p:cNvPr id="5" name="Footer Placeholder 4">
            <a:extLst>
              <a:ext uri="{FF2B5EF4-FFF2-40B4-BE49-F238E27FC236}">
                <a16:creationId xmlns:a16="http://schemas.microsoft.com/office/drawing/2014/main" id="{F0F9BF9E-9208-8542-BE45-3568DC59A0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EAD7FE-3C29-BD44-97C2-0AC8114543BF}"/>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1994524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E60F6-5BA1-CC4D-9898-3115BFB6E0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EEDDB7-EE81-0B4B-B19F-61558C88DF7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0A7FD0-D2A6-A747-9E9B-0F01B41D017F}"/>
              </a:ext>
            </a:extLst>
          </p:cNvPr>
          <p:cNvSpPr>
            <a:spLocks noGrp="1"/>
          </p:cNvSpPr>
          <p:nvPr>
            <p:ph type="dt" sz="half" idx="10"/>
          </p:nvPr>
        </p:nvSpPr>
        <p:spPr/>
        <p:txBody>
          <a:bodyPr/>
          <a:lstStyle/>
          <a:p>
            <a:fld id="{9F652A47-6678-FC4F-8500-BA3FDA4D0FF0}" type="datetimeFigureOut">
              <a:rPr lang="en-US" smtClean="0"/>
              <a:t>8/27/21</a:t>
            </a:fld>
            <a:endParaRPr lang="en-US"/>
          </a:p>
        </p:txBody>
      </p:sp>
      <p:sp>
        <p:nvSpPr>
          <p:cNvPr id="5" name="Footer Placeholder 4">
            <a:extLst>
              <a:ext uri="{FF2B5EF4-FFF2-40B4-BE49-F238E27FC236}">
                <a16:creationId xmlns:a16="http://schemas.microsoft.com/office/drawing/2014/main" id="{7305DFEF-6C7E-734A-A396-8935038F61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CC3852-E804-D04E-961D-D0852E145509}"/>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4188442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E848CA-92FC-7545-8381-7D55E46029B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E728C04-2D76-6944-A27E-6EFCE27C0E9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BDD774-666E-9944-A75A-4E720E1D197B}"/>
              </a:ext>
            </a:extLst>
          </p:cNvPr>
          <p:cNvSpPr>
            <a:spLocks noGrp="1"/>
          </p:cNvSpPr>
          <p:nvPr>
            <p:ph type="dt" sz="half" idx="10"/>
          </p:nvPr>
        </p:nvSpPr>
        <p:spPr/>
        <p:txBody>
          <a:bodyPr/>
          <a:lstStyle/>
          <a:p>
            <a:fld id="{9F652A47-6678-FC4F-8500-BA3FDA4D0FF0}" type="datetimeFigureOut">
              <a:rPr lang="en-US" smtClean="0"/>
              <a:t>8/27/21</a:t>
            </a:fld>
            <a:endParaRPr lang="en-US"/>
          </a:p>
        </p:txBody>
      </p:sp>
      <p:sp>
        <p:nvSpPr>
          <p:cNvPr id="5" name="Footer Placeholder 4">
            <a:extLst>
              <a:ext uri="{FF2B5EF4-FFF2-40B4-BE49-F238E27FC236}">
                <a16:creationId xmlns:a16="http://schemas.microsoft.com/office/drawing/2014/main" id="{999832E8-F0A2-5440-8F7F-0A8048EC4A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25BF41-62CF-254E-807D-9D3068D8619F}"/>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119808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5C77A-B7E2-F743-B487-72A28F62A6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3C0F0A-7266-E949-8223-84CC65F8F14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9A9C80-A195-584D-8810-6C642C4F33C5}"/>
              </a:ext>
            </a:extLst>
          </p:cNvPr>
          <p:cNvSpPr>
            <a:spLocks noGrp="1"/>
          </p:cNvSpPr>
          <p:nvPr>
            <p:ph type="dt" sz="half" idx="10"/>
          </p:nvPr>
        </p:nvSpPr>
        <p:spPr/>
        <p:txBody>
          <a:bodyPr/>
          <a:lstStyle/>
          <a:p>
            <a:fld id="{9F652A47-6678-FC4F-8500-BA3FDA4D0FF0}" type="datetimeFigureOut">
              <a:rPr lang="en-US" smtClean="0"/>
              <a:t>8/27/21</a:t>
            </a:fld>
            <a:endParaRPr lang="en-US"/>
          </a:p>
        </p:txBody>
      </p:sp>
      <p:sp>
        <p:nvSpPr>
          <p:cNvPr id="5" name="Footer Placeholder 4">
            <a:extLst>
              <a:ext uri="{FF2B5EF4-FFF2-40B4-BE49-F238E27FC236}">
                <a16:creationId xmlns:a16="http://schemas.microsoft.com/office/drawing/2014/main" id="{24B17A5E-09CE-F744-B802-0B9D4F48DC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505371-725A-DA4D-A3BC-66A85D2FBE1D}"/>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865695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EE14C-BDF3-DB40-A9CF-3C17D663652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5DAE43-8C2C-5A48-AA71-8544D35140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34AB2E9-E220-EA4F-B99C-84EE27810678}"/>
              </a:ext>
            </a:extLst>
          </p:cNvPr>
          <p:cNvSpPr>
            <a:spLocks noGrp="1"/>
          </p:cNvSpPr>
          <p:nvPr>
            <p:ph type="dt" sz="half" idx="10"/>
          </p:nvPr>
        </p:nvSpPr>
        <p:spPr/>
        <p:txBody>
          <a:bodyPr/>
          <a:lstStyle/>
          <a:p>
            <a:fld id="{9F652A47-6678-FC4F-8500-BA3FDA4D0FF0}" type="datetimeFigureOut">
              <a:rPr lang="en-US" smtClean="0"/>
              <a:t>8/27/21</a:t>
            </a:fld>
            <a:endParaRPr lang="en-US"/>
          </a:p>
        </p:txBody>
      </p:sp>
      <p:sp>
        <p:nvSpPr>
          <p:cNvPr id="5" name="Footer Placeholder 4">
            <a:extLst>
              <a:ext uri="{FF2B5EF4-FFF2-40B4-BE49-F238E27FC236}">
                <a16:creationId xmlns:a16="http://schemas.microsoft.com/office/drawing/2014/main" id="{3F09287D-95E8-024D-A87F-6ACB0D172C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CBE470-4962-2D47-8E57-0258299FCCE1}"/>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559435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14F50-3EE8-F142-9221-30D6A8BF40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964F09-A1FB-324B-8E61-DF072FFAD6E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2E213E-8472-8140-A539-4609CD3938B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9A0E98-7DEF-7B43-AF0A-6CC39A4CB2BF}"/>
              </a:ext>
            </a:extLst>
          </p:cNvPr>
          <p:cNvSpPr>
            <a:spLocks noGrp="1"/>
          </p:cNvSpPr>
          <p:nvPr>
            <p:ph type="dt" sz="half" idx="10"/>
          </p:nvPr>
        </p:nvSpPr>
        <p:spPr/>
        <p:txBody>
          <a:bodyPr/>
          <a:lstStyle/>
          <a:p>
            <a:fld id="{9F652A47-6678-FC4F-8500-BA3FDA4D0FF0}" type="datetimeFigureOut">
              <a:rPr lang="en-US" smtClean="0"/>
              <a:t>8/27/21</a:t>
            </a:fld>
            <a:endParaRPr lang="en-US"/>
          </a:p>
        </p:txBody>
      </p:sp>
      <p:sp>
        <p:nvSpPr>
          <p:cNvPr id="6" name="Footer Placeholder 5">
            <a:extLst>
              <a:ext uri="{FF2B5EF4-FFF2-40B4-BE49-F238E27FC236}">
                <a16:creationId xmlns:a16="http://schemas.microsoft.com/office/drawing/2014/main" id="{F1AD8BE4-45F5-CB46-98D1-C2168026F7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262993-A62C-4C43-BB8F-0BB1905C0C9D}"/>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3062513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254E6-1656-2B44-9AAB-A5A6C1AC36C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0064559-18DC-8047-96EC-A1A9D92ED7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E93137F-7E2E-4748-A351-011C9FA4F56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552E1F6-3B86-194E-A3D3-F6130DE748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259B901-668B-A849-B4C5-8904B50BD6F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04B5C6-31D6-CE40-9D0D-D12191A9A905}"/>
              </a:ext>
            </a:extLst>
          </p:cNvPr>
          <p:cNvSpPr>
            <a:spLocks noGrp="1"/>
          </p:cNvSpPr>
          <p:nvPr>
            <p:ph type="dt" sz="half" idx="10"/>
          </p:nvPr>
        </p:nvSpPr>
        <p:spPr/>
        <p:txBody>
          <a:bodyPr/>
          <a:lstStyle/>
          <a:p>
            <a:fld id="{9F652A47-6678-FC4F-8500-BA3FDA4D0FF0}" type="datetimeFigureOut">
              <a:rPr lang="en-US" smtClean="0"/>
              <a:t>8/27/21</a:t>
            </a:fld>
            <a:endParaRPr lang="en-US"/>
          </a:p>
        </p:txBody>
      </p:sp>
      <p:sp>
        <p:nvSpPr>
          <p:cNvPr id="8" name="Footer Placeholder 7">
            <a:extLst>
              <a:ext uri="{FF2B5EF4-FFF2-40B4-BE49-F238E27FC236}">
                <a16:creationId xmlns:a16="http://schemas.microsoft.com/office/drawing/2014/main" id="{9BAED080-EB57-034A-ABCA-F710D4569AA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0104CF2-E039-924E-8738-89C3B846BEC3}"/>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1401965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B6CCE-F4BD-E64E-BC39-FFDBB22A6DF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C88D80-6B6C-B643-BB12-C108D9F2C049}"/>
              </a:ext>
            </a:extLst>
          </p:cNvPr>
          <p:cNvSpPr>
            <a:spLocks noGrp="1"/>
          </p:cNvSpPr>
          <p:nvPr>
            <p:ph type="dt" sz="half" idx="10"/>
          </p:nvPr>
        </p:nvSpPr>
        <p:spPr/>
        <p:txBody>
          <a:bodyPr/>
          <a:lstStyle/>
          <a:p>
            <a:fld id="{9F652A47-6678-FC4F-8500-BA3FDA4D0FF0}" type="datetimeFigureOut">
              <a:rPr lang="en-US" smtClean="0"/>
              <a:t>8/27/21</a:t>
            </a:fld>
            <a:endParaRPr lang="en-US"/>
          </a:p>
        </p:txBody>
      </p:sp>
      <p:sp>
        <p:nvSpPr>
          <p:cNvPr id="4" name="Footer Placeholder 3">
            <a:extLst>
              <a:ext uri="{FF2B5EF4-FFF2-40B4-BE49-F238E27FC236}">
                <a16:creationId xmlns:a16="http://schemas.microsoft.com/office/drawing/2014/main" id="{760F3217-015C-EA47-90C8-4394622D8AE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32F2CB1-61A8-084F-A787-BFCE8C7A52A7}"/>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4004823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594222-3FDA-B641-BE76-56B90F61BDF3}"/>
              </a:ext>
            </a:extLst>
          </p:cNvPr>
          <p:cNvSpPr>
            <a:spLocks noGrp="1"/>
          </p:cNvSpPr>
          <p:nvPr>
            <p:ph type="dt" sz="half" idx="10"/>
          </p:nvPr>
        </p:nvSpPr>
        <p:spPr/>
        <p:txBody>
          <a:bodyPr/>
          <a:lstStyle/>
          <a:p>
            <a:fld id="{9F652A47-6678-FC4F-8500-BA3FDA4D0FF0}" type="datetimeFigureOut">
              <a:rPr lang="en-US" smtClean="0"/>
              <a:t>8/27/21</a:t>
            </a:fld>
            <a:endParaRPr lang="en-US"/>
          </a:p>
        </p:txBody>
      </p:sp>
      <p:sp>
        <p:nvSpPr>
          <p:cNvPr id="3" name="Footer Placeholder 2">
            <a:extLst>
              <a:ext uri="{FF2B5EF4-FFF2-40B4-BE49-F238E27FC236}">
                <a16:creationId xmlns:a16="http://schemas.microsoft.com/office/drawing/2014/main" id="{5FDBC6C5-7224-504E-844C-4213C89154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EAD282-3C2E-1544-8481-E34268E640CE}"/>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23702998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E3830-FCB3-5840-A72D-1CB5C1A67C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47F772C-A7C6-BF4E-A5A9-2C60BBDE9F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9014A1-1751-F547-B67A-5BC8831198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6AA6BC1-68F0-B24D-9C07-704C32AD22E9}"/>
              </a:ext>
            </a:extLst>
          </p:cNvPr>
          <p:cNvSpPr>
            <a:spLocks noGrp="1"/>
          </p:cNvSpPr>
          <p:nvPr>
            <p:ph type="dt" sz="half" idx="10"/>
          </p:nvPr>
        </p:nvSpPr>
        <p:spPr/>
        <p:txBody>
          <a:bodyPr/>
          <a:lstStyle/>
          <a:p>
            <a:fld id="{9F652A47-6678-FC4F-8500-BA3FDA4D0FF0}" type="datetimeFigureOut">
              <a:rPr lang="en-US" smtClean="0"/>
              <a:t>8/27/21</a:t>
            </a:fld>
            <a:endParaRPr lang="en-US"/>
          </a:p>
        </p:txBody>
      </p:sp>
      <p:sp>
        <p:nvSpPr>
          <p:cNvPr id="6" name="Footer Placeholder 5">
            <a:extLst>
              <a:ext uri="{FF2B5EF4-FFF2-40B4-BE49-F238E27FC236}">
                <a16:creationId xmlns:a16="http://schemas.microsoft.com/office/drawing/2014/main" id="{A75725EE-009F-2646-822B-83C3A80AAD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2AC7C4-B524-1B4F-B89B-B6A569099F4C}"/>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3195512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DACA0-2229-7F4F-A01E-B2B07ADDF5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54CF6F-C1D2-3345-A8E4-371B6D8493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4C5D5C2-E66B-9146-BB13-F3242B6978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6549835-CD14-5D4C-9A29-270ABC0396E4}"/>
              </a:ext>
            </a:extLst>
          </p:cNvPr>
          <p:cNvSpPr>
            <a:spLocks noGrp="1"/>
          </p:cNvSpPr>
          <p:nvPr>
            <p:ph type="dt" sz="half" idx="10"/>
          </p:nvPr>
        </p:nvSpPr>
        <p:spPr/>
        <p:txBody>
          <a:bodyPr/>
          <a:lstStyle/>
          <a:p>
            <a:fld id="{9F652A47-6678-FC4F-8500-BA3FDA4D0FF0}" type="datetimeFigureOut">
              <a:rPr lang="en-US" smtClean="0"/>
              <a:t>8/27/21</a:t>
            </a:fld>
            <a:endParaRPr lang="en-US"/>
          </a:p>
        </p:txBody>
      </p:sp>
      <p:sp>
        <p:nvSpPr>
          <p:cNvPr id="6" name="Footer Placeholder 5">
            <a:extLst>
              <a:ext uri="{FF2B5EF4-FFF2-40B4-BE49-F238E27FC236}">
                <a16:creationId xmlns:a16="http://schemas.microsoft.com/office/drawing/2014/main" id="{611BF43F-2916-234A-88A7-BDD8280EBA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D4E122-75DE-7747-A5E5-F448E29324FA}"/>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1668352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D40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07D7BE-EA1A-5044-A9C2-A133AF163B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A79A66D-C4EB-4F42-A763-5F6DC47439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52683C-887A-7D4F-B17D-236189A3C0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652A47-6678-FC4F-8500-BA3FDA4D0FF0}" type="datetimeFigureOut">
              <a:rPr lang="en-US" smtClean="0"/>
              <a:t>8/27/21</a:t>
            </a:fld>
            <a:endParaRPr lang="en-US"/>
          </a:p>
        </p:txBody>
      </p:sp>
      <p:sp>
        <p:nvSpPr>
          <p:cNvPr id="5" name="Footer Placeholder 4">
            <a:extLst>
              <a:ext uri="{FF2B5EF4-FFF2-40B4-BE49-F238E27FC236}">
                <a16:creationId xmlns:a16="http://schemas.microsoft.com/office/drawing/2014/main" id="{35692F61-784C-AE47-A395-2B04238183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9CA04B7-7217-9945-B04E-3356CC249F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D868B2-9C70-554F-B065-034C3E0D6340}" type="slidenum">
              <a:rPr lang="en-US" smtClean="0"/>
              <a:t>‹#›</a:t>
            </a:fld>
            <a:endParaRPr lang="en-US"/>
          </a:p>
        </p:txBody>
      </p:sp>
    </p:spTree>
    <p:extLst>
      <p:ext uri="{BB962C8B-B14F-4D97-AF65-F5344CB8AC3E}">
        <p14:creationId xmlns:p14="http://schemas.microsoft.com/office/powerpoint/2010/main" val="31268625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hyperlink" Target="http://swcarpentry.github.io/git-novice/reference.html#remote"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ourceforge.net/projects/git-osx-installer/files/" TargetMode="External"/><Relationship Id="rId2" Type="http://schemas.openxmlformats.org/officeDocument/2006/relationships/hyperlink" Target="https://github.com/" TargetMode="External"/><Relationship Id="rId1" Type="http://schemas.openxmlformats.org/officeDocument/2006/relationships/slideLayout" Target="../slideLayouts/slideLayout2.xml"/><Relationship Id="rId4" Type="http://schemas.openxmlformats.org/officeDocument/2006/relationships/hyperlink" Target="https://tinyurl.com/gitinstallmac2"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carpentry.github.io/git-novice/reference.html#commit" TargetMode="External"/><Relationship Id="rId2" Type="http://schemas.openxmlformats.org/officeDocument/2006/relationships/hyperlink" Target="http://swcarpentry.github.io/git-novice/reference.html#version-contro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F2128-CECB-FA4D-921A-83E280B7F8D0}"/>
              </a:ext>
            </a:extLst>
          </p:cNvPr>
          <p:cNvSpPr>
            <a:spLocks noGrp="1"/>
          </p:cNvSpPr>
          <p:nvPr>
            <p:ph type="ctrTitle"/>
          </p:nvPr>
        </p:nvSpPr>
        <p:spPr/>
        <p:txBody>
          <a:bodyPr/>
          <a:lstStyle/>
          <a:p>
            <a:r>
              <a:rPr lang="en-US" dirty="0"/>
              <a:t>Git + GitHub</a:t>
            </a:r>
          </a:p>
        </p:txBody>
      </p:sp>
      <p:sp>
        <p:nvSpPr>
          <p:cNvPr id="3" name="Subtitle 2">
            <a:extLst>
              <a:ext uri="{FF2B5EF4-FFF2-40B4-BE49-F238E27FC236}">
                <a16:creationId xmlns:a16="http://schemas.microsoft.com/office/drawing/2014/main" id="{CBCBF77F-6707-1448-B38C-9B9F91E6A17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111980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20CBD-C97A-8D4D-863C-714FFBAA057E}"/>
              </a:ext>
            </a:extLst>
          </p:cNvPr>
          <p:cNvSpPr>
            <a:spLocks noGrp="1"/>
          </p:cNvSpPr>
          <p:nvPr>
            <p:ph type="title"/>
          </p:nvPr>
        </p:nvSpPr>
        <p:spPr/>
        <p:txBody>
          <a:bodyPr/>
          <a:lstStyle/>
          <a:p>
            <a:r>
              <a:rPr lang="en-US" dirty="0"/>
              <a:t>Practice</a:t>
            </a:r>
          </a:p>
        </p:txBody>
      </p:sp>
      <p:sp>
        <p:nvSpPr>
          <p:cNvPr id="3" name="Content Placeholder 2">
            <a:extLst>
              <a:ext uri="{FF2B5EF4-FFF2-40B4-BE49-F238E27FC236}">
                <a16:creationId xmlns:a16="http://schemas.microsoft.com/office/drawing/2014/main" id="{FEC6DAB0-702D-3C42-B081-0AAED095BD7C}"/>
              </a:ext>
            </a:extLst>
          </p:cNvPr>
          <p:cNvSpPr>
            <a:spLocks noGrp="1"/>
          </p:cNvSpPr>
          <p:nvPr>
            <p:ph idx="1"/>
          </p:nvPr>
        </p:nvSpPr>
        <p:spPr/>
        <p:txBody>
          <a:bodyPr/>
          <a:lstStyle/>
          <a:p>
            <a:r>
              <a:rPr lang="en-US" dirty="0"/>
              <a:t>Add some text to </a:t>
            </a:r>
            <a:r>
              <a:rPr lang="en-US" dirty="0" err="1"/>
              <a:t>mars.txt</a:t>
            </a:r>
            <a:r>
              <a:rPr lang="en-US" dirty="0"/>
              <a:t> noting your decision to consider Venus as a base</a:t>
            </a:r>
          </a:p>
          <a:p>
            <a:r>
              <a:rPr lang="en-US" dirty="0"/>
              <a:t>Create a new file </a:t>
            </a:r>
            <a:r>
              <a:rPr lang="en-US" dirty="0" err="1"/>
              <a:t>venus.txt</a:t>
            </a:r>
            <a:r>
              <a:rPr lang="en-US" dirty="0"/>
              <a:t> with your initial thoughts about Venus as a base for you and your friends</a:t>
            </a:r>
          </a:p>
          <a:p>
            <a:r>
              <a:rPr lang="en-US" dirty="0"/>
              <a:t>Add changes from both files to the staging area, and commit those changes.</a:t>
            </a:r>
          </a:p>
          <a:p>
            <a:endParaRPr lang="en-US" dirty="0"/>
          </a:p>
        </p:txBody>
      </p:sp>
    </p:spTree>
    <p:extLst>
      <p:ext uri="{BB962C8B-B14F-4D97-AF65-F5344CB8AC3E}">
        <p14:creationId xmlns:p14="http://schemas.microsoft.com/office/powerpoint/2010/main" val="4872864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20CBD-C97A-8D4D-863C-714FFBAA057E}"/>
              </a:ext>
            </a:extLst>
          </p:cNvPr>
          <p:cNvSpPr>
            <a:spLocks noGrp="1"/>
          </p:cNvSpPr>
          <p:nvPr>
            <p:ph type="title"/>
          </p:nvPr>
        </p:nvSpPr>
        <p:spPr/>
        <p:txBody>
          <a:bodyPr/>
          <a:lstStyle/>
          <a:p>
            <a:r>
              <a:rPr lang="en-US" dirty="0"/>
              <a:t>Practice</a:t>
            </a:r>
          </a:p>
        </p:txBody>
      </p:sp>
      <p:sp>
        <p:nvSpPr>
          <p:cNvPr id="3" name="Content Placeholder 2">
            <a:extLst>
              <a:ext uri="{FF2B5EF4-FFF2-40B4-BE49-F238E27FC236}">
                <a16:creationId xmlns:a16="http://schemas.microsoft.com/office/drawing/2014/main" id="{FEC6DAB0-702D-3C42-B081-0AAED095BD7C}"/>
              </a:ext>
            </a:extLst>
          </p:cNvPr>
          <p:cNvSpPr>
            <a:spLocks noGrp="1"/>
          </p:cNvSpPr>
          <p:nvPr>
            <p:ph idx="1"/>
          </p:nvPr>
        </p:nvSpPr>
        <p:spPr>
          <a:xfrm>
            <a:off x="838200" y="1825624"/>
            <a:ext cx="10515600" cy="5032375"/>
          </a:xfrm>
        </p:spPr>
        <p:txBody>
          <a:bodyPr>
            <a:normAutofit fontScale="92500" lnSpcReduction="10000"/>
          </a:bodyPr>
          <a:lstStyle/>
          <a:p>
            <a:r>
              <a:rPr lang="en-US" dirty="0"/>
              <a:t>Add some text to </a:t>
            </a:r>
            <a:r>
              <a:rPr lang="en-US" dirty="0" err="1"/>
              <a:t>mars.txt</a:t>
            </a:r>
            <a:r>
              <a:rPr lang="en-US" dirty="0"/>
              <a:t> noting your decision to consider Venus as a base</a:t>
            </a:r>
          </a:p>
          <a:p>
            <a:r>
              <a:rPr lang="en-US" dirty="0">
                <a:solidFill>
                  <a:srgbClr val="00B050"/>
                </a:solidFill>
              </a:rPr>
              <a:t>$ vim </a:t>
            </a:r>
            <a:r>
              <a:rPr lang="en-US" dirty="0" err="1">
                <a:solidFill>
                  <a:srgbClr val="00B050"/>
                </a:solidFill>
              </a:rPr>
              <a:t>mars.txt</a:t>
            </a:r>
            <a:endParaRPr lang="en-US" dirty="0">
              <a:solidFill>
                <a:srgbClr val="00B050"/>
              </a:solidFill>
            </a:endParaRPr>
          </a:p>
          <a:p>
            <a:endParaRPr lang="en-US" dirty="0"/>
          </a:p>
          <a:p>
            <a:r>
              <a:rPr lang="en-US" dirty="0"/>
              <a:t>Create a new file </a:t>
            </a:r>
            <a:r>
              <a:rPr lang="en-US" dirty="0" err="1"/>
              <a:t>venus.txt</a:t>
            </a:r>
            <a:r>
              <a:rPr lang="en-US" dirty="0"/>
              <a:t> with your initial thoughts about Venus as a base for you and your friends</a:t>
            </a:r>
          </a:p>
          <a:p>
            <a:r>
              <a:rPr lang="en-US" dirty="0">
                <a:solidFill>
                  <a:srgbClr val="00B050"/>
                </a:solidFill>
              </a:rPr>
              <a:t>$ vim </a:t>
            </a:r>
            <a:r>
              <a:rPr lang="en-US" dirty="0" err="1">
                <a:solidFill>
                  <a:srgbClr val="00B050"/>
                </a:solidFill>
              </a:rPr>
              <a:t>venus.txt</a:t>
            </a:r>
            <a:endParaRPr lang="en-US" dirty="0">
              <a:solidFill>
                <a:srgbClr val="00B050"/>
              </a:solidFill>
            </a:endParaRPr>
          </a:p>
          <a:p>
            <a:endParaRPr lang="en-US" dirty="0"/>
          </a:p>
          <a:p>
            <a:r>
              <a:rPr lang="en-US" dirty="0"/>
              <a:t>Add changes from both files to the staging area, and commit those changes.</a:t>
            </a:r>
          </a:p>
          <a:p>
            <a:r>
              <a:rPr lang="en-US" dirty="0">
                <a:solidFill>
                  <a:srgbClr val="00B050"/>
                </a:solidFill>
              </a:rPr>
              <a:t>$ git </a:t>
            </a:r>
            <a:r>
              <a:rPr lang="en-US" b="1" dirty="0">
                <a:solidFill>
                  <a:srgbClr val="0070C0"/>
                </a:solidFill>
              </a:rPr>
              <a:t>add</a:t>
            </a:r>
            <a:r>
              <a:rPr lang="en-US" dirty="0">
                <a:solidFill>
                  <a:srgbClr val="00B050"/>
                </a:solidFill>
              </a:rPr>
              <a:t> </a:t>
            </a:r>
            <a:r>
              <a:rPr lang="en-US" dirty="0" err="1">
                <a:solidFill>
                  <a:srgbClr val="00B050"/>
                </a:solidFill>
              </a:rPr>
              <a:t>mars.txt</a:t>
            </a:r>
            <a:r>
              <a:rPr lang="en-US" dirty="0">
                <a:solidFill>
                  <a:srgbClr val="00B050"/>
                </a:solidFill>
              </a:rPr>
              <a:t> </a:t>
            </a:r>
            <a:r>
              <a:rPr lang="en-US" dirty="0" err="1">
                <a:solidFill>
                  <a:srgbClr val="00B050"/>
                </a:solidFill>
              </a:rPr>
              <a:t>venus.txt</a:t>
            </a:r>
            <a:r>
              <a:rPr lang="en-US" dirty="0">
                <a:solidFill>
                  <a:srgbClr val="00B050"/>
                </a:solidFill>
              </a:rPr>
              <a:t> </a:t>
            </a:r>
          </a:p>
          <a:p>
            <a:r>
              <a:rPr lang="en-US" dirty="0">
                <a:solidFill>
                  <a:srgbClr val="00B050"/>
                </a:solidFill>
              </a:rPr>
              <a:t>$ git </a:t>
            </a:r>
            <a:r>
              <a:rPr lang="en-US" b="1" dirty="0">
                <a:solidFill>
                  <a:srgbClr val="0070C0"/>
                </a:solidFill>
              </a:rPr>
              <a:t>commit</a:t>
            </a:r>
            <a:r>
              <a:rPr lang="en-US" dirty="0">
                <a:solidFill>
                  <a:srgbClr val="00B050"/>
                </a:solidFill>
              </a:rPr>
              <a:t> </a:t>
            </a:r>
            <a:r>
              <a:rPr lang="en-US" b="1" dirty="0">
                <a:solidFill>
                  <a:srgbClr val="00B050"/>
                </a:solidFill>
              </a:rPr>
              <a:t>-m</a:t>
            </a:r>
            <a:r>
              <a:rPr lang="en-US" dirty="0">
                <a:solidFill>
                  <a:srgbClr val="00B050"/>
                </a:solidFill>
              </a:rPr>
              <a:t> "Write plans to start a base on Venus" </a:t>
            </a:r>
            <a:br>
              <a:rPr lang="en-US" dirty="0"/>
            </a:br>
            <a:endParaRPr lang="en-US" dirty="0"/>
          </a:p>
          <a:p>
            <a:endParaRPr lang="en-US" dirty="0"/>
          </a:p>
          <a:p>
            <a:endParaRPr lang="en-US" dirty="0"/>
          </a:p>
        </p:txBody>
      </p:sp>
    </p:spTree>
    <p:extLst>
      <p:ext uri="{BB962C8B-B14F-4D97-AF65-F5344CB8AC3E}">
        <p14:creationId xmlns:p14="http://schemas.microsoft.com/office/powerpoint/2010/main" val="1004835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DD5A7-A094-B341-BBC3-03C25344C63B}"/>
              </a:ext>
            </a:extLst>
          </p:cNvPr>
          <p:cNvSpPr>
            <a:spLocks noGrp="1"/>
          </p:cNvSpPr>
          <p:nvPr>
            <p:ph type="title"/>
          </p:nvPr>
        </p:nvSpPr>
        <p:spPr/>
        <p:txBody>
          <a:bodyPr/>
          <a:lstStyle/>
          <a:p>
            <a:r>
              <a:rPr lang="en-US"/>
              <a:t>Directories</a:t>
            </a:r>
            <a:endParaRPr lang="en-US" dirty="0"/>
          </a:p>
        </p:txBody>
      </p:sp>
      <p:sp>
        <p:nvSpPr>
          <p:cNvPr id="4" name="Rectangle 3">
            <a:extLst>
              <a:ext uri="{FF2B5EF4-FFF2-40B4-BE49-F238E27FC236}">
                <a16:creationId xmlns:a16="http://schemas.microsoft.com/office/drawing/2014/main" id="{53332C34-6637-694F-8B23-62478AA92FA5}"/>
              </a:ext>
            </a:extLst>
          </p:cNvPr>
          <p:cNvSpPr/>
          <p:nvPr/>
        </p:nvSpPr>
        <p:spPr>
          <a:xfrm>
            <a:off x="838200" y="1690688"/>
            <a:ext cx="2890535" cy="1692771"/>
          </a:xfrm>
          <a:prstGeom prst="rect">
            <a:avLst/>
          </a:prstGeom>
        </p:spPr>
        <p:txBody>
          <a:bodyPr wrap="none">
            <a:spAutoFit/>
          </a:bodyPr>
          <a:lstStyle/>
          <a:p>
            <a:r>
              <a:rPr lang="en-US" sz="2600" dirty="0">
                <a:solidFill>
                  <a:srgbClr val="19177C"/>
                </a:solidFill>
                <a:effectLst/>
              </a:rPr>
              <a:t>$ </a:t>
            </a:r>
            <a:r>
              <a:rPr lang="en-US" sz="2600" dirty="0" err="1">
                <a:solidFill>
                  <a:srgbClr val="008000"/>
                </a:solidFill>
                <a:effectLst/>
              </a:rPr>
              <a:t>mkdir</a:t>
            </a:r>
            <a:r>
              <a:rPr lang="en-US" sz="2600" dirty="0">
                <a:solidFill>
                  <a:srgbClr val="008000"/>
                </a:solidFill>
                <a:effectLst/>
              </a:rPr>
              <a:t> </a:t>
            </a:r>
            <a:r>
              <a:rPr lang="en-US" sz="2600" dirty="0"/>
              <a:t>spaceships</a:t>
            </a:r>
          </a:p>
          <a:p>
            <a:r>
              <a:rPr lang="en-US" sz="2600" dirty="0">
                <a:solidFill>
                  <a:srgbClr val="19177C"/>
                </a:solidFill>
                <a:effectLst/>
              </a:rPr>
              <a:t>$ </a:t>
            </a:r>
            <a:r>
              <a:rPr lang="en-US" sz="2600" dirty="0"/>
              <a:t>git status</a:t>
            </a:r>
          </a:p>
          <a:p>
            <a:r>
              <a:rPr lang="en-US" sz="2600" dirty="0">
                <a:solidFill>
                  <a:srgbClr val="19177C"/>
                </a:solidFill>
                <a:effectLst/>
              </a:rPr>
              <a:t>$ </a:t>
            </a:r>
            <a:r>
              <a:rPr lang="en-US" sz="2600" dirty="0"/>
              <a:t>git add spaceships</a:t>
            </a:r>
          </a:p>
          <a:p>
            <a:r>
              <a:rPr lang="en-US" sz="2600" dirty="0">
                <a:solidFill>
                  <a:srgbClr val="19177C"/>
                </a:solidFill>
                <a:effectLst/>
              </a:rPr>
              <a:t>$ </a:t>
            </a:r>
            <a:r>
              <a:rPr lang="en-US" sz="2600" dirty="0"/>
              <a:t>git status</a:t>
            </a:r>
          </a:p>
        </p:txBody>
      </p:sp>
      <p:sp>
        <p:nvSpPr>
          <p:cNvPr id="5" name="Rectangle 4">
            <a:extLst>
              <a:ext uri="{FF2B5EF4-FFF2-40B4-BE49-F238E27FC236}">
                <a16:creationId xmlns:a16="http://schemas.microsoft.com/office/drawing/2014/main" id="{0B7BD14A-1879-1749-B08B-0EEF39DA0F5D}"/>
              </a:ext>
            </a:extLst>
          </p:cNvPr>
          <p:cNvSpPr/>
          <p:nvPr/>
        </p:nvSpPr>
        <p:spPr>
          <a:xfrm>
            <a:off x="5536018" y="2090797"/>
            <a:ext cx="6096000" cy="1292662"/>
          </a:xfrm>
          <a:prstGeom prst="rect">
            <a:avLst/>
          </a:prstGeom>
        </p:spPr>
        <p:txBody>
          <a:bodyPr>
            <a:spAutoFit/>
          </a:bodyPr>
          <a:lstStyle/>
          <a:p>
            <a:r>
              <a:rPr lang="en-US" sz="2600" b="0" i="0" dirty="0">
                <a:solidFill>
                  <a:srgbClr val="333333"/>
                </a:solidFill>
                <a:effectLst/>
                <a:latin typeface="Helvetica Neue" panose="02000503000000020004" pitchFamily="2" charset="0"/>
              </a:rPr>
              <a:t>Git does not track directories on their own, only files within them. </a:t>
            </a:r>
            <a:br>
              <a:rPr lang="en-US" sz="2600" b="0" i="0" dirty="0">
                <a:solidFill>
                  <a:srgbClr val="360084"/>
                </a:solidFill>
                <a:effectLst/>
                <a:latin typeface="Helvetica Neue" panose="02000503000000020004" pitchFamily="2" charset="0"/>
              </a:rPr>
            </a:br>
            <a:endParaRPr lang="en-US" sz="2600" b="0" i="0" dirty="0">
              <a:solidFill>
                <a:srgbClr val="360084"/>
              </a:solidFill>
              <a:effectLst/>
              <a:latin typeface="Helvetica Neue" panose="02000503000000020004" pitchFamily="2" charset="0"/>
            </a:endParaRPr>
          </a:p>
        </p:txBody>
      </p:sp>
      <p:sp>
        <p:nvSpPr>
          <p:cNvPr id="6" name="Rectangle 5">
            <a:extLst>
              <a:ext uri="{FF2B5EF4-FFF2-40B4-BE49-F238E27FC236}">
                <a16:creationId xmlns:a16="http://schemas.microsoft.com/office/drawing/2014/main" id="{8EA28AA0-C816-194A-96A5-7BA2961AE5F7}"/>
              </a:ext>
            </a:extLst>
          </p:cNvPr>
          <p:cNvSpPr/>
          <p:nvPr/>
        </p:nvSpPr>
        <p:spPr>
          <a:xfrm>
            <a:off x="646814" y="4466728"/>
            <a:ext cx="9283995" cy="2893100"/>
          </a:xfrm>
          <a:prstGeom prst="rect">
            <a:avLst/>
          </a:prstGeom>
        </p:spPr>
        <p:txBody>
          <a:bodyPr wrap="square">
            <a:spAutoFit/>
          </a:bodyPr>
          <a:lstStyle/>
          <a:p>
            <a:r>
              <a:rPr lang="en-US" sz="2600" dirty="0">
                <a:solidFill>
                  <a:srgbClr val="19177C"/>
                </a:solidFill>
                <a:effectLst/>
              </a:rPr>
              <a:t>$ </a:t>
            </a:r>
            <a:r>
              <a:rPr lang="en-US" sz="2600" dirty="0">
                <a:solidFill>
                  <a:srgbClr val="008000"/>
                </a:solidFill>
                <a:effectLst/>
              </a:rPr>
              <a:t>touch </a:t>
            </a:r>
            <a:r>
              <a:rPr lang="en-US" sz="2600" dirty="0"/>
              <a:t>spaceships/apollo-11 spaceships/sputnik-1</a:t>
            </a:r>
          </a:p>
          <a:p>
            <a:r>
              <a:rPr lang="en-US" sz="2600" dirty="0">
                <a:solidFill>
                  <a:srgbClr val="19177C"/>
                </a:solidFill>
                <a:effectLst/>
              </a:rPr>
              <a:t>$ </a:t>
            </a:r>
            <a:r>
              <a:rPr lang="en-US" sz="2600" dirty="0"/>
              <a:t>git status </a:t>
            </a:r>
          </a:p>
          <a:p>
            <a:r>
              <a:rPr lang="en-US" sz="2600" dirty="0">
                <a:solidFill>
                  <a:srgbClr val="19177C"/>
                </a:solidFill>
                <a:effectLst/>
              </a:rPr>
              <a:t>$ </a:t>
            </a:r>
            <a:r>
              <a:rPr lang="en-US" sz="2600" dirty="0"/>
              <a:t>git add spaceships </a:t>
            </a:r>
          </a:p>
          <a:p>
            <a:r>
              <a:rPr lang="en-US" sz="2600" dirty="0">
                <a:solidFill>
                  <a:srgbClr val="19177C"/>
                </a:solidFill>
                <a:effectLst/>
              </a:rPr>
              <a:t>$ </a:t>
            </a:r>
            <a:r>
              <a:rPr lang="en-US" sz="2600" dirty="0"/>
              <a:t>git status</a:t>
            </a:r>
          </a:p>
          <a:p>
            <a:r>
              <a:rPr lang="en-US" sz="2600" dirty="0"/>
              <a:t>$ git commit </a:t>
            </a:r>
            <a:r>
              <a:rPr lang="en-US" sz="2600" b="1" dirty="0"/>
              <a:t>-m</a:t>
            </a:r>
            <a:r>
              <a:rPr lang="en-US" sz="2600" dirty="0"/>
              <a:t> "Add some initial thoughts on spaceships" </a:t>
            </a:r>
          </a:p>
          <a:p>
            <a:br>
              <a:rPr lang="en-US" sz="2600" dirty="0"/>
            </a:br>
            <a:endParaRPr lang="en-US" sz="2600" dirty="0"/>
          </a:p>
        </p:txBody>
      </p:sp>
    </p:spTree>
    <p:extLst>
      <p:ext uri="{BB962C8B-B14F-4D97-AF65-F5344CB8AC3E}">
        <p14:creationId xmlns:p14="http://schemas.microsoft.com/office/powerpoint/2010/main" val="2173822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93616-AC2D-514D-8A3B-E6DB9EB89197}"/>
              </a:ext>
            </a:extLst>
          </p:cNvPr>
          <p:cNvSpPr>
            <a:spLocks noGrp="1"/>
          </p:cNvSpPr>
          <p:nvPr>
            <p:ph type="title"/>
          </p:nvPr>
        </p:nvSpPr>
        <p:spPr/>
        <p:txBody>
          <a:bodyPr/>
          <a:lstStyle/>
          <a:p>
            <a:r>
              <a:rPr lang="en-US" dirty="0"/>
              <a:t>GitHub</a:t>
            </a:r>
          </a:p>
        </p:txBody>
      </p:sp>
      <p:sp>
        <p:nvSpPr>
          <p:cNvPr id="3" name="Content Placeholder 2">
            <a:extLst>
              <a:ext uri="{FF2B5EF4-FFF2-40B4-BE49-F238E27FC236}">
                <a16:creationId xmlns:a16="http://schemas.microsoft.com/office/drawing/2014/main" id="{5D19772C-C245-524B-8747-8663C0BD6BCC}"/>
              </a:ext>
            </a:extLst>
          </p:cNvPr>
          <p:cNvSpPr>
            <a:spLocks noGrp="1"/>
          </p:cNvSpPr>
          <p:nvPr>
            <p:ph idx="1"/>
          </p:nvPr>
        </p:nvSpPr>
        <p:spPr/>
        <p:txBody>
          <a:bodyPr/>
          <a:lstStyle/>
          <a:p>
            <a:r>
              <a:rPr lang="en-US" dirty="0"/>
              <a:t>Make a new Repo called planets</a:t>
            </a:r>
          </a:p>
        </p:txBody>
      </p:sp>
      <p:pic>
        <p:nvPicPr>
          <p:cNvPr id="4" name="Picture 3">
            <a:extLst>
              <a:ext uri="{FF2B5EF4-FFF2-40B4-BE49-F238E27FC236}">
                <a16:creationId xmlns:a16="http://schemas.microsoft.com/office/drawing/2014/main" id="{71051B7B-B125-644B-AD94-E811FFF43398}"/>
              </a:ext>
            </a:extLst>
          </p:cNvPr>
          <p:cNvPicPr>
            <a:picLocks noChangeAspect="1"/>
          </p:cNvPicPr>
          <p:nvPr/>
        </p:nvPicPr>
        <p:blipFill>
          <a:blip r:embed="rId2"/>
          <a:stretch>
            <a:fillRect/>
          </a:stretch>
        </p:blipFill>
        <p:spPr>
          <a:xfrm>
            <a:off x="557181" y="2615609"/>
            <a:ext cx="11153838" cy="2613339"/>
          </a:xfrm>
          <a:prstGeom prst="rect">
            <a:avLst/>
          </a:prstGeom>
        </p:spPr>
      </p:pic>
      <p:sp>
        <p:nvSpPr>
          <p:cNvPr id="5" name="Rectangle 4">
            <a:extLst>
              <a:ext uri="{FF2B5EF4-FFF2-40B4-BE49-F238E27FC236}">
                <a16:creationId xmlns:a16="http://schemas.microsoft.com/office/drawing/2014/main" id="{34D5B607-A2AA-F245-950F-D68B6F9D8A80}"/>
              </a:ext>
            </a:extLst>
          </p:cNvPr>
          <p:cNvSpPr/>
          <p:nvPr/>
        </p:nvSpPr>
        <p:spPr>
          <a:xfrm>
            <a:off x="1148315" y="5380672"/>
            <a:ext cx="9760689" cy="923330"/>
          </a:xfrm>
          <a:prstGeom prst="rect">
            <a:avLst/>
          </a:prstGeom>
        </p:spPr>
        <p:txBody>
          <a:bodyPr wrap="square">
            <a:spAutoFit/>
          </a:bodyPr>
          <a:lstStyle/>
          <a:p>
            <a:r>
              <a:rPr lang="en-US" b="0" i="0" dirty="0">
                <a:solidFill>
                  <a:srgbClr val="333333"/>
                </a:solidFill>
                <a:effectLst/>
                <a:latin typeface="Helvetica Neue" panose="02000503000000020004" pitchFamily="2" charset="0"/>
              </a:rPr>
              <a:t>**Note: Since this repository will be connected to a local repository, it needs to be empty. Leave “Initialize this repository with a README” unchecked, and keep “None” as options for both “Add .</a:t>
            </a:r>
            <a:r>
              <a:rPr lang="en-US" b="0" i="0" dirty="0" err="1">
                <a:solidFill>
                  <a:srgbClr val="333333"/>
                </a:solidFill>
                <a:effectLst/>
                <a:latin typeface="Helvetica Neue" panose="02000503000000020004" pitchFamily="2" charset="0"/>
              </a:rPr>
              <a:t>gitignore</a:t>
            </a:r>
            <a:r>
              <a:rPr lang="en-US" b="0" i="0" dirty="0">
                <a:solidFill>
                  <a:srgbClr val="333333"/>
                </a:solidFill>
                <a:effectLst/>
                <a:latin typeface="Helvetica Neue" panose="02000503000000020004" pitchFamily="2" charset="0"/>
              </a:rPr>
              <a:t>” and “Add a license.”</a:t>
            </a:r>
            <a:endParaRPr lang="en-US" dirty="0"/>
          </a:p>
        </p:txBody>
      </p:sp>
    </p:spTree>
    <p:extLst>
      <p:ext uri="{BB962C8B-B14F-4D97-AF65-F5344CB8AC3E}">
        <p14:creationId xmlns:p14="http://schemas.microsoft.com/office/powerpoint/2010/main" val="4266744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C9B9F-3815-A143-8CDF-1A67EEC24FF5}"/>
              </a:ext>
            </a:extLst>
          </p:cNvPr>
          <p:cNvSpPr>
            <a:spLocks noGrp="1"/>
          </p:cNvSpPr>
          <p:nvPr>
            <p:ph type="title"/>
          </p:nvPr>
        </p:nvSpPr>
        <p:spPr/>
        <p:txBody>
          <a:bodyPr/>
          <a:lstStyle/>
          <a:p>
            <a:r>
              <a:rPr lang="en-US" dirty="0"/>
              <a:t>GitHub</a:t>
            </a:r>
          </a:p>
        </p:txBody>
      </p:sp>
      <p:sp>
        <p:nvSpPr>
          <p:cNvPr id="3" name="Content Placeholder 2">
            <a:extLst>
              <a:ext uri="{FF2B5EF4-FFF2-40B4-BE49-F238E27FC236}">
                <a16:creationId xmlns:a16="http://schemas.microsoft.com/office/drawing/2014/main" id="{F86C3002-C06E-4841-B438-80C8F8217E7E}"/>
              </a:ext>
            </a:extLst>
          </p:cNvPr>
          <p:cNvSpPr>
            <a:spLocks noGrp="1"/>
          </p:cNvSpPr>
          <p:nvPr>
            <p:ph idx="1"/>
          </p:nvPr>
        </p:nvSpPr>
        <p:spPr>
          <a:xfrm>
            <a:off x="838200" y="1825625"/>
            <a:ext cx="5257800" cy="4351338"/>
          </a:xfrm>
        </p:spPr>
        <p:txBody>
          <a:bodyPr/>
          <a:lstStyle/>
          <a:p>
            <a:r>
              <a:rPr lang="en-US" dirty="0"/>
              <a:t>This effectively does the following on GitHub’s servers:</a:t>
            </a:r>
          </a:p>
          <a:p>
            <a:r>
              <a:rPr lang="en-US" dirty="0"/>
              <a:t>$ </a:t>
            </a:r>
            <a:r>
              <a:rPr lang="en-US" dirty="0" err="1"/>
              <a:t>mkdir</a:t>
            </a:r>
            <a:r>
              <a:rPr lang="en-US" dirty="0"/>
              <a:t> planets</a:t>
            </a:r>
          </a:p>
          <a:p>
            <a:r>
              <a:rPr lang="en-US" dirty="0"/>
              <a:t>$ cd planets </a:t>
            </a:r>
          </a:p>
          <a:p>
            <a:r>
              <a:rPr lang="en-US" dirty="0"/>
              <a:t>$ git </a:t>
            </a:r>
            <a:r>
              <a:rPr lang="en-US" dirty="0" err="1"/>
              <a:t>init</a:t>
            </a:r>
            <a:br>
              <a:rPr lang="en-US" dirty="0"/>
            </a:br>
            <a:endParaRPr lang="en-US" dirty="0"/>
          </a:p>
          <a:p>
            <a:endParaRPr lang="en-US" dirty="0"/>
          </a:p>
        </p:txBody>
      </p:sp>
      <p:pic>
        <p:nvPicPr>
          <p:cNvPr id="4" name="Picture 3">
            <a:extLst>
              <a:ext uri="{FF2B5EF4-FFF2-40B4-BE49-F238E27FC236}">
                <a16:creationId xmlns:a16="http://schemas.microsoft.com/office/drawing/2014/main" id="{10A3B384-B8DA-DE41-83D9-8273B49E30B4}"/>
              </a:ext>
            </a:extLst>
          </p:cNvPr>
          <p:cNvPicPr>
            <a:picLocks noChangeAspect="1"/>
          </p:cNvPicPr>
          <p:nvPr/>
        </p:nvPicPr>
        <p:blipFill>
          <a:blip r:embed="rId2"/>
          <a:stretch>
            <a:fillRect/>
          </a:stretch>
        </p:blipFill>
        <p:spPr>
          <a:xfrm>
            <a:off x="6096000" y="110812"/>
            <a:ext cx="5854256" cy="6560175"/>
          </a:xfrm>
          <a:prstGeom prst="rect">
            <a:avLst/>
          </a:prstGeom>
        </p:spPr>
      </p:pic>
      <p:sp>
        <p:nvSpPr>
          <p:cNvPr id="5" name="Rectangle 4">
            <a:extLst>
              <a:ext uri="{FF2B5EF4-FFF2-40B4-BE49-F238E27FC236}">
                <a16:creationId xmlns:a16="http://schemas.microsoft.com/office/drawing/2014/main" id="{9FAF2FD8-495A-DA48-99FF-4E237060EBA2}"/>
              </a:ext>
            </a:extLst>
          </p:cNvPr>
          <p:cNvSpPr/>
          <p:nvPr/>
        </p:nvSpPr>
        <p:spPr>
          <a:xfrm>
            <a:off x="602512" y="4834572"/>
            <a:ext cx="4756297" cy="2462213"/>
          </a:xfrm>
          <a:prstGeom prst="rect">
            <a:avLst/>
          </a:prstGeom>
        </p:spPr>
        <p:txBody>
          <a:bodyPr wrap="square">
            <a:spAutoFit/>
          </a:bodyPr>
          <a:lstStyle/>
          <a:p>
            <a:r>
              <a:rPr lang="en-US" sz="2200" b="0" i="0" dirty="0">
                <a:solidFill>
                  <a:srgbClr val="333333"/>
                </a:solidFill>
                <a:effectLst/>
                <a:latin typeface="Helvetica Neue" panose="02000503000000020004" pitchFamily="2" charset="0"/>
              </a:rPr>
              <a:t>**Note that our local repository still contains our earlier work on </a:t>
            </a:r>
            <a:r>
              <a:rPr lang="en-US" sz="2200" b="0" i="0" dirty="0" err="1">
                <a:solidFill>
                  <a:srgbClr val="333333"/>
                </a:solidFill>
                <a:effectLst/>
                <a:latin typeface="Helvetica Neue" panose="02000503000000020004" pitchFamily="2" charset="0"/>
              </a:rPr>
              <a:t>mars.txt</a:t>
            </a:r>
            <a:r>
              <a:rPr lang="en-US" sz="2200" b="0" i="0" dirty="0">
                <a:solidFill>
                  <a:srgbClr val="333333"/>
                </a:solidFill>
                <a:effectLst/>
                <a:latin typeface="Helvetica Neue" panose="02000503000000020004" pitchFamily="2" charset="0"/>
              </a:rPr>
              <a:t>, but the remote repository on GitHub appears empty as it doesn’t contain any files yet.</a:t>
            </a:r>
          </a:p>
          <a:p>
            <a:br>
              <a:rPr lang="en-US" sz="2200" dirty="0"/>
            </a:br>
            <a:endParaRPr lang="en-US" sz="2200" dirty="0"/>
          </a:p>
        </p:txBody>
      </p:sp>
    </p:spTree>
    <p:extLst>
      <p:ext uri="{BB962C8B-B14F-4D97-AF65-F5344CB8AC3E}">
        <p14:creationId xmlns:p14="http://schemas.microsoft.com/office/powerpoint/2010/main" val="5071181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1AB07-A357-9641-8587-621983C742F7}"/>
              </a:ext>
            </a:extLst>
          </p:cNvPr>
          <p:cNvSpPr>
            <a:spLocks noGrp="1"/>
          </p:cNvSpPr>
          <p:nvPr>
            <p:ph type="title"/>
          </p:nvPr>
        </p:nvSpPr>
        <p:spPr/>
        <p:txBody>
          <a:bodyPr/>
          <a:lstStyle/>
          <a:p>
            <a:r>
              <a:rPr lang="en-US" dirty="0"/>
              <a:t>Connecting two Repos</a:t>
            </a:r>
          </a:p>
        </p:txBody>
      </p:sp>
      <p:sp>
        <p:nvSpPr>
          <p:cNvPr id="3" name="Content Placeholder 2">
            <a:extLst>
              <a:ext uri="{FF2B5EF4-FFF2-40B4-BE49-F238E27FC236}">
                <a16:creationId xmlns:a16="http://schemas.microsoft.com/office/drawing/2014/main" id="{699CB927-AD5C-3342-98C4-051226165C3A}"/>
              </a:ext>
            </a:extLst>
          </p:cNvPr>
          <p:cNvSpPr>
            <a:spLocks noGrp="1"/>
          </p:cNvSpPr>
          <p:nvPr>
            <p:ph idx="1"/>
          </p:nvPr>
        </p:nvSpPr>
        <p:spPr/>
        <p:txBody>
          <a:bodyPr/>
          <a:lstStyle/>
          <a:p>
            <a:r>
              <a:rPr lang="en-US" dirty="0"/>
              <a:t>Making the GitHub repository a </a:t>
            </a:r>
            <a:r>
              <a:rPr lang="en-US" dirty="0">
                <a:hlinkClick r:id="rId2"/>
              </a:rPr>
              <a:t>remote</a:t>
            </a:r>
            <a:r>
              <a:rPr lang="en-US" dirty="0"/>
              <a:t> for the local repository.</a:t>
            </a:r>
          </a:p>
        </p:txBody>
      </p:sp>
      <p:pic>
        <p:nvPicPr>
          <p:cNvPr id="4" name="Picture 3">
            <a:extLst>
              <a:ext uri="{FF2B5EF4-FFF2-40B4-BE49-F238E27FC236}">
                <a16:creationId xmlns:a16="http://schemas.microsoft.com/office/drawing/2014/main" id="{5B26CCB7-4C90-2141-8DB2-016836325F3A}"/>
              </a:ext>
            </a:extLst>
          </p:cNvPr>
          <p:cNvPicPr>
            <a:picLocks noChangeAspect="1"/>
          </p:cNvPicPr>
          <p:nvPr/>
        </p:nvPicPr>
        <p:blipFill>
          <a:blip r:embed="rId3"/>
          <a:stretch>
            <a:fillRect/>
          </a:stretch>
        </p:blipFill>
        <p:spPr>
          <a:xfrm>
            <a:off x="438150" y="2635250"/>
            <a:ext cx="11315700" cy="1511300"/>
          </a:xfrm>
          <a:prstGeom prst="rect">
            <a:avLst/>
          </a:prstGeom>
        </p:spPr>
      </p:pic>
      <p:sp>
        <p:nvSpPr>
          <p:cNvPr id="5" name="Rectangle 4">
            <a:extLst>
              <a:ext uri="{FF2B5EF4-FFF2-40B4-BE49-F238E27FC236}">
                <a16:creationId xmlns:a16="http://schemas.microsoft.com/office/drawing/2014/main" id="{5DC94B59-1D61-EF4A-83B3-8DA97D174870}"/>
              </a:ext>
            </a:extLst>
          </p:cNvPr>
          <p:cNvSpPr/>
          <p:nvPr/>
        </p:nvSpPr>
        <p:spPr>
          <a:xfrm>
            <a:off x="687572" y="4956175"/>
            <a:ext cx="10666228" cy="1754326"/>
          </a:xfrm>
          <a:prstGeom prst="rect">
            <a:avLst/>
          </a:prstGeom>
        </p:spPr>
        <p:txBody>
          <a:bodyPr wrap="square">
            <a:spAutoFit/>
          </a:bodyPr>
          <a:lstStyle/>
          <a:p>
            <a:r>
              <a:rPr lang="en-US" dirty="0">
                <a:effectLst/>
              </a:rPr>
              <a:t>We use SSH here because, while it requires some additional configuration, it is a security protocol widely used by many applications. The steps below describe SSH at a minimum level for GitHub. A supplemental episode to this lesson discusses advanced setup and concepts of SSH and key pairs, and other material supplemental to git related SSH.</a:t>
            </a:r>
          </a:p>
          <a:p>
            <a:br>
              <a:rPr lang="en-US" dirty="0"/>
            </a:br>
            <a:endParaRPr lang="en-US" dirty="0"/>
          </a:p>
        </p:txBody>
      </p:sp>
    </p:spTree>
    <p:extLst>
      <p:ext uri="{BB962C8B-B14F-4D97-AF65-F5344CB8AC3E}">
        <p14:creationId xmlns:p14="http://schemas.microsoft.com/office/powerpoint/2010/main" val="855484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6DD68-DBE8-464C-AF28-F3B0E07E0537}"/>
              </a:ext>
            </a:extLst>
          </p:cNvPr>
          <p:cNvSpPr>
            <a:spLocks noGrp="1"/>
          </p:cNvSpPr>
          <p:nvPr>
            <p:ph type="title"/>
          </p:nvPr>
        </p:nvSpPr>
        <p:spPr/>
        <p:txBody>
          <a:bodyPr/>
          <a:lstStyle/>
          <a:p>
            <a:r>
              <a:rPr lang="en-US" dirty="0"/>
              <a:t>Connecting Repos</a:t>
            </a:r>
          </a:p>
        </p:txBody>
      </p:sp>
      <p:sp>
        <p:nvSpPr>
          <p:cNvPr id="3" name="Content Placeholder 2">
            <a:extLst>
              <a:ext uri="{FF2B5EF4-FFF2-40B4-BE49-F238E27FC236}">
                <a16:creationId xmlns:a16="http://schemas.microsoft.com/office/drawing/2014/main" id="{CDFC136C-696B-C24C-9B47-D36B47F0058B}"/>
              </a:ext>
            </a:extLst>
          </p:cNvPr>
          <p:cNvSpPr>
            <a:spLocks noGrp="1"/>
          </p:cNvSpPr>
          <p:nvPr>
            <p:ph idx="1"/>
          </p:nvPr>
        </p:nvSpPr>
        <p:spPr/>
        <p:txBody>
          <a:bodyPr>
            <a:normAutofit/>
          </a:bodyPr>
          <a:lstStyle/>
          <a:p>
            <a:r>
              <a:rPr lang="en-US" dirty="0"/>
              <a:t>Copy that URL from the browser, go into the local planets repository, and run this command:</a:t>
            </a:r>
          </a:p>
          <a:p>
            <a:r>
              <a:rPr lang="en-US" dirty="0"/>
              <a:t>$ </a:t>
            </a:r>
            <a:r>
              <a:rPr lang="en-US" b="1" dirty="0">
                <a:solidFill>
                  <a:srgbClr val="0070C0"/>
                </a:solidFill>
              </a:rPr>
              <a:t>git remote add origin </a:t>
            </a:r>
            <a:r>
              <a:rPr lang="en-US" dirty="0" err="1"/>
              <a:t>git@github.com:</a:t>
            </a:r>
            <a:r>
              <a:rPr lang="en-US" b="1" i="1" u="sng" dirty="0" err="1"/>
              <a:t>vlad</a:t>
            </a:r>
            <a:r>
              <a:rPr lang="en-US" dirty="0"/>
              <a:t>/</a:t>
            </a:r>
            <a:r>
              <a:rPr lang="en-US" dirty="0" err="1"/>
              <a:t>planets.git</a:t>
            </a:r>
            <a:r>
              <a:rPr lang="en-US" dirty="0"/>
              <a:t> </a:t>
            </a:r>
          </a:p>
          <a:p>
            <a:r>
              <a:rPr lang="en-US" b="1" dirty="0">
                <a:solidFill>
                  <a:srgbClr val="0070C0"/>
                </a:solidFill>
              </a:rPr>
              <a:t>origin</a:t>
            </a:r>
            <a:r>
              <a:rPr lang="en-US" dirty="0"/>
              <a:t> is a local name used to refer to the </a:t>
            </a:r>
            <a:r>
              <a:rPr lang="en-US" u="sng" dirty="0"/>
              <a:t>remote</a:t>
            </a:r>
            <a:r>
              <a:rPr lang="en-US" dirty="0"/>
              <a:t> repository</a:t>
            </a:r>
          </a:p>
          <a:p>
            <a:r>
              <a:rPr lang="en-US" dirty="0"/>
              <a:t>$ git remote </a:t>
            </a:r>
            <a:r>
              <a:rPr lang="en-US" b="1" dirty="0"/>
              <a:t>-v</a:t>
            </a:r>
            <a:r>
              <a:rPr lang="en-US" dirty="0"/>
              <a:t> </a:t>
            </a:r>
          </a:p>
          <a:p>
            <a:pPr marL="0" indent="0">
              <a:buNone/>
            </a:pPr>
            <a:br>
              <a:rPr lang="en-US" dirty="0"/>
            </a:br>
            <a:endParaRPr lang="en-US" dirty="0"/>
          </a:p>
        </p:txBody>
      </p:sp>
    </p:spTree>
    <p:extLst>
      <p:ext uri="{BB962C8B-B14F-4D97-AF65-F5344CB8AC3E}">
        <p14:creationId xmlns:p14="http://schemas.microsoft.com/office/powerpoint/2010/main" val="35815150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C9A08-315D-5E4C-9B2E-7F716EB6078D}"/>
              </a:ext>
            </a:extLst>
          </p:cNvPr>
          <p:cNvSpPr>
            <a:spLocks noGrp="1"/>
          </p:cNvSpPr>
          <p:nvPr>
            <p:ph type="title"/>
          </p:nvPr>
        </p:nvSpPr>
        <p:spPr/>
        <p:txBody>
          <a:bodyPr/>
          <a:lstStyle/>
          <a:p>
            <a:r>
              <a:rPr lang="en-US" dirty="0"/>
              <a:t>Connecting to GitHub</a:t>
            </a:r>
          </a:p>
        </p:txBody>
      </p:sp>
      <p:sp>
        <p:nvSpPr>
          <p:cNvPr id="3" name="Content Placeholder 2">
            <a:extLst>
              <a:ext uri="{FF2B5EF4-FFF2-40B4-BE49-F238E27FC236}">
                <a16:creationId xmlns:a16="http://schemas.microsoft.com/office/drawing/2014/main" id="{F451B141-B43D-9D4F-A5C3-CDDCB094EA6B}"/>
              </a:ext>
            </a:extLst>
          </p:cNvPr>
          <p:cNvSpPr>
            <a:spLocks noGrp="1"/>
          </p:cNvSpPr>
          <p:nvPr>
            <p:ph idx="1"/>
          </p:nvPr>
        </p:nvSpPr>
        <p:spPr/>
        <p:txBody>
          <a:bodyPr/>
          <a:lstStyle/>
          <a:p>
            <a:r>
              <a:rPr lang="en-US" dirty="0"/>
              <a:t>Your computer needs authenticate remote repository (GitHub) </a:t>
            </a:r>
          </a:p>
          <a:p>
            <a:r>
              <a:rPr lang="en-US" dirty="0"/>
              <a:t>Authenticate access using the command line. </a:t>
            </a:r>
          </a:p>
          <a:p>
            <a:r>
              <a:rPr lang="en-US" dirty="0"/>
              <a:t>This method is called </a:t>
            </a:r>
            <a:r>
              <a:rPr lang="en-US" b="1" dirty="0"/>
              <a:t>Secure Shell Protocol</a:t>
            </a:r>
            <a:r>
              <a:rPr lang="en-US" dirty="0"/>
              <a:t> (</a:t>
            </a:r>
            <a:r>
              <a:rPr lang="en-US" b="1" u="sng" dirty="0"/>
              <a:t>SSH</a:t>
            </a:r>
            <a:r>
              <a:rPr lang="en-US" dirty="0"/>
              <a:t>). SSH is a cryptographic network protocol that allows secure communication between computers using an otherwise insecure network.</a:t>
            </a:r>
          </a:p>
          <a:p>
            <a:r>
              <a:rPr lang="en-US" b="1" dirty="0"/>
              <a:t>SSH</a:t>
            </a:r>
            <a:r>
              <a:rPr lang="en-US" dirty="0"/>
              <a:t> uses what is called a key pair. This is two keys that work together to validate access. One key is publicly known and called the public key, and the other key called the private key is kept private</a:t>
            </a:r>
          </a:p>
        </p:txBody>
      </p:sp>
    </p:spTree>
    <p:extLst>
      <p:ext uri="{BB962C8B-B14F-4D97-AF65-F5344CB8AC3E}">
        <p14:creationId xmlns:p14="http://schemas.microsoft.com/office/powerpoint/2010/main" val="2791143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89B20-001A-744B-AF71-C2EDA4CB71E9}"/>
              </a:ext>
            </a:extLst>
          </p:cNvPr>
          <p:cNvSpPr>
            <a:spLocks noGrp="1"/>
          </p:cNvSpPr>
          <p:nvPr>
            <p:ph type="title"/>
          </p:nvPr>
        </p:nvSpPr>
        <p:spPr/>
        <p:txBody>
          <a:bodyPr/>
          <a:lstStyle/>
          <a:p>
            <a:r>
              <a:rPr lang="en-US" dirty="0"/>
              <a:t>Connecting to GitHub</a:t>
            </a:r>
          </a:p>
        </p:txBody>
      </p:sp>
      <p:sp>
        <p:nvSpPr>
          <p:cNvPr id="4" name="Rectangle 3">
            <a:extLst>
              <a:ext uri="{FF2B5EF4-FFF2-40B4-BE49-F238E27FC236}">
                <a16:creationId xmlns:a16="http://schemas.microsoft.com/office/drawing/2014/main" id="{687B586F-8D6D-844B-9C99-63C31F57C18F}"/>
              </a:ext>
            </a:extLst>
          </p:cNvPr>
          <p:cNvSpPr/>
          <p:nvPr/>
        </p:nvSpPr>
        <p:spPr>
          <a:xfrm>
            <a:off x="645041" y="1478777"/>
            <a:ext cx="10434083" cy="5693866"/>
          </a:xfrm>
          <a:prstGeom prst="rect">
            <a:avLst/>
          </a:prstGeom>
        </p:spPr>
        <p:txBody>
          <a:bodyPr wrap="square">
            <a:spAutoFit/>
          </a:bodyPr>
          <a:lstStyle/>
          <a:p>
            <a:r>
              <a:rPr lang="en-US" sz="2600" b="0" i="0" dirty="0">
                <a:solidFill>
                  <a:srgbClr val="19177C"/>
                </a:solidFill>
                <a:effectLst/>
              </a:rPr>
              <a:t>$ </a:t>
            </a:r>
            <a:r>
              <a:rPr lang="en-US" sz="2600" b="0" i="0" dirty="0" err="1">
                <a:solidFill>
                  <a:srgbClr val="360084"/>
                </a:solidFill>
                <a:effectLst/>
              </a:rPr>
              <a:t>ssh</a:t>
            </a:r>
            <a:r>
              <a:rPr lang="en-US" sz="2600" b="0" i="0" dirty="0">
                <a:solidFill>
                  <a:srgbClr val="360084"/>
                </a:solidFill>
                <a:effectLst/>
              </a:rPr>
              <a:t>-keygen </a:t>
            </a:r>
            <a:r>
              <a:rPr lang="en-US" sz="2600" b="1" i="0" dirty="0">
                <a:solidFill>
                  <a:srgbClr val="008000"/>
                </a:solidFill>
                <a:effectLst/>
              </a:rPr>
              <a:t>-t</a:t>
            </a:r>
            <a:r>
              <a:rPr lang="en-US" sz="2600" b="0" i="0" dirty="0">
                <a:solidFill>
                  <a:srgbClr val="360084"/>
                </a:solidFill>
                <a:effectLst/>
              </a:rPr>
              <a:t> ed25519 </a:t>
            </a:r>
            <a:r>
              <a:rPr lang="en-US" sz="2600" b="1" i="0" dirty="0">
                <a:solidFill>
                  <a:srgbClr val="008000"/>
                </a:solidFill>
                <a:effectLst/>
              </a:rPr>
              <a:t>-C</a:t>
            </a:r>
            <a:r>
              <a:rPr lang="en-US" sz="2600" b="0" i="0" dirty="0">
                <a:solidFill>
                  <a:srgbClr val="360084"/>
                </a:solidFill>
                <a:effectLst/>
              </a:rPr>
              <a:t> </a:t>
            </a:r>
            <a:r>
              <a:rPr lang="en-US" sz="2600" b="0" i="0" dirty="0">
                <a:solidFill>
                  <a:srgbClr val="BA2121"/>
                </a:solidFill>
                <a:effectLst/>
              </a:rPr>
              <a:t>”</a:t>
            </a:r>
            <a:r>
              <a:rPr lang="en-US" sz="2600" b="0" i="0" dirty="0" err="1">
                <a:solidFill>
                  <a:srgbClr val="BA2121"/>
                </a:solidFill>
                <a:effectLst/>
              </a:rPr>
              <a:t>your@email.com</a:t>
            </a:r>
            <a:r>
              <a:rPr lang="en-US" sz="2600" b="0" i="0" dirty="0">
                <a:solidFill>
                  <a:srgbClr val="BA2121"/>
                </a:solidFill>
                <a:effectLst/>
              </a:rPr>
              <a:t>"</a:t>
            </a:r>
            <a:r>
              <a:rPr lang="en-US" sz="2600" b="0" i="0" dirty="0">
                <a:solidFill>
                  <a:srgbClr val="360084"/>
                </a:solidFill>
                <a:effectLst/>
              </a:rPr>
              <a:t> </a:t>
            </a:r>
          </a:p>
          <a:p>
            <a:endParaRPr lang="en-US" sz="2600" dirty="0">
              <a:solidFill>
                <a:srgbClr val="360084"/>
              </a:solidFill>
            </a:endParaRPr>
          </a:p>
          <a:p>
            <a:r>
              <a:rPr lang="en-US" sz="2600" dirty="0"/>
              <a:t>Generating public/private ed25519 key pair. Enter file in which to save the key (/c/Users/Vlad Dracula/.</a:t>
            </a:r>
            <a:r>
              <a:rPr lang="en-US" sz="2600" dirty="0" err="1"/>
              <a:t>ssh</a:t>
            </a:r>
            <a:r>
              <a:rPr lang="en-US" sz="2600" dirty="0"/>
              <a:t>/id_ed25519):</a:t>
            </a:r>
          </a:p>
          <a:p>
            <a:endParaRPr lang="en-US" sz="2600" b="0" i="0" dirty="0">
              <a:solidFill>
                <a:srgbClr val="360084"/>
              </a:solidFill>
              <a:effectLst/>
            </a:endParaRPr>
          </a:p>
          <a:p>
            <a:r>
              <a:rPr lang="en-US" sz="2600" dirty="0">
                <a:solidFill>
                  <a:srgbClr val="360084"/>
                </a:solidFill>
              </a:rPr>
              <a:t>&gt; Enter </a:t>
            </a:r>
          </a:p>
          <a:p>
            <a:endParaRPr lang="en-US" sz="2600" b="0" i="0" dirty="0">
              <a:solidFill>
                <a:srgbClr val="360084"/>
              </a:solidFill>
              <a:effectLst/>
            </a:endParaRPr>
          </a:p>
          <a:p>
            <a:r>
              <a:rPr lang="en-US" sz="2600" dirty="0"/>
              <a:t>Enter passphrase (empty for no passphrase): </a:t>
            </a:r>
          </a:p>
          <a:p>
            <a:br>
              <a:rPr lang="en-US" sz="2600" dirty="0"/>
            </a:br>
            <a:r>
              <a:rPr lang="en-US" sz="2600" dirty="0"/>
              <a:t>Your identification has been saved in /c/Users/Vlad Dracula/.</a:t>
            </a:r>
            <a:r>
              <a:rPr lang="en-US" sz="2600" dirty="0" err="1"/>
              <a:t>ssh</a:t>
            </a:r>
            <a:r>
              <a:rPr lang="en-US" sz="2600" dirty="0"/>
              <a:t>/id_ed25519 Your public key has been saved…</a:t>
            </a:r>
          </a:p>
          <a:p>
            <a:r>
              <a:rPr lang="en-US" sz="2600" dirty="0"/>
              <a:t>The key's </a:t>
            </a:r>
            <a:r>
              <a:rPr lang="en-US" sz="2600" dirty="0" err="1"/>
              <a:t>randomart</a:t>
            </a:r>
            <a:r>
              <a:rPr lang="en-US" sz="2600" dirty="0"/>
              <a:t> image is:</a:t>
            </a:r>
            <a:endParaRPr lang="en-US" sz="2600" i="0" dirty="0">
              <a:solidFill>
                <a:srgbClr val="360084"/>
              </a:solidFill>
              <a:effectLst/>
            </a:endParaRPr>
          </a:p>
          <a:p>
            <a:br>
              <a:rPr lang="en-US" sz="2600" dirty="0"/>
            </a:br>
            <a:endParaRPr lang="en-US" sz="2600" dirty="0"/>
          </a:p>
        </p:txBody>
      </p:sp>
    </p:spTree>
    <p:extLst>
      <p:ext uri="{BB962C8B-B14F-4D97-AF65-F5344CB8AC3E}">
        <p14:creationId xmlns:p14="http://schemas.microsoft.com/office/powerpoint/2010/main" val="15833457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9C6AF-3712-4F4D-BCDD-56C96DE8E9DD}"/>
              </a:ext>
            </a:extLst>
          </p:cNvPr>
          <p:cNvSpPr>
            <a:spLocks noGrp="1"/>
          </p:cNvSpPr>
          <p:nvPr>
            <p:ph type="title"/>
          </p:nvPr>
        </p:nvSpPr>
        <p:spPr/>
        <p:txBody>
          <a:bodyPr/>
          <a:lstStyle/>
          <a:p>
            <a:r>
              <a:rPr lang="en-US" dirty="0"/>
              <a:t>Connecting to GitHub</a:t>
            </a:r>
          </a:p>
        </p:txBody>
      </p:sp>
      <p:sp>
        <p:nvSpPr>
          <p:cNvPr id="4" name="Rectangle 3">
            <a:extLst>
              <a:ext uri="{FF2B5EF4-FFF2-40B4-BE49-F238E27FC236}">
                <a16:creationId xmlns:a16="http://schemas.microsoft.com/office/drawing/2014/main" id="{2F220345-7A80-5F48-8DE1-ACE706BC37B0}"/>
              </a:ext>
            </a:extLst>
          </p:cNvPr>
          <p:cNvSpPr/>
          <p:nvPr/>
        </p:nvSpPr>
        <p:spPr>
          <a:xfrm>
            <a:off x="838200" y="1329920"/>
            <a:ext cx="9626009" cy="6093976"/>
          </a:xfrm>
          <a:prstGeom prst="rect">
            <a:avLst/>
          </a:prstGeom>
        </p:spPr>
        <p:txBody>
          <a:bodyPr wrap="square">
            <a:spAutoFit/>
          </a:bodyPr>
          <a:lstStyle/>
          <a:p>
            <a:r>
              <a:rPr lang="en-US" sz="2600" b="0" i="0" dirty="0">
                <a:solidFill>
                  <a:srgbClr val="008000"/>
                </a:solidFill>
                <a:effectLst/>
                <a:latin typeface="Helvetica Neue" panose="02000503000000020004" pitchFamily="2" charset="0"/>
              </a:rPr>
              <a:t>ls</a:t>
            </a:r>
            <a:r>
              <a:rPr lang="en-US" sz="2600" b="0" i="0" dirty="0">
                <a:solidFill>
                  <a:srgbClr val="360084"/>
                </a:solidFill>
                <a:effectLst/>
                <a:latin typeface="Helvetica Neue" panose="02000503000000020004" pitchFamily="2" charset="0"/>
              </a:rPr>
              <a:t> </a:t>
            </a:r>
            <a:r>
              <a:rPr lang="en-US" sz="2600" b="1" i="0" dirty="0">
                <a:solidFill>
                  <a:srgbClr val="008000"/>
                </a:solidFill>
                <a:effectLst/>
                <a:latin typeface="Helvetica Neue" panose="02000503000000020004" pitchFamily="2" charset="0"/>
              </a:rPr>
              <a:t>-al</a:t>
            </a:r>
            <a:r>
              <a:rPr lang="en-US" sz="2600" b="0" i="0" dirty="0">
                <a:solidFill>
                  <a:srgbClr val="360084"/>
                </a:solidFill>
                <a:effectLst/>
                <a:latin typeface="Helvetica Neue" panose="02000503000000020004" pitchFamily="2" charset="0"/>
              </a:rPr>
              <a:t> ~/.</a:t>
            </a:r>
            <a:r>
              <a:rPr lang="en-US" sz="2600" b="0" i="0" dirty="0" err="1">
                <a:solidFill>
                  <a:srgbClr val="360084"/>
                </a:solidFill>
                <a:effectLst/>
                <a:latin typeface="Helvetica Neue" panose="02000503000000020004" pitchFamily="2" charset="0"/>
              </a:rPr>
              <a:t>ssh</a:t>
            </a:r>
            <a:r>
              <a:rPr lang="en-US" sz="2600" b="0" i="0" dirty="0">
                <a:solidFill>
                  <a:srgbClr val="360084"/>
                </a:solidFill>
                <a:effectLst/>
                <a:latin typeface="Helvetica Neue" panose="02000503000000020004" pitchFamily="2" charset="0"/>
              </a:rPr>
              <a:t> </a:t>
            </a:r>
          </a:p>
          <a:p>
            <a:endParaRPr lang="en-US" sz="2600" b="0" i="0" dirty="0">
              <a:solidFill>
                <a:srgbClr val="303030"/>
              </a:solidFill>
              <a:effectLst/>
              <a:latin typeface="Helvetica Neue" panose="02000503000000020004" pitchFamily="2" charset="0"/>
            </a:endParaRPr>
          </a:p>
          <a:p>
            <a:r>
              <a:rPr lang="en-US" sz="2600" u="sng" dirty="0">
                <a:solidFill>
                  <a:srgbClr val="303030"/>
                </a:solidFill>
                <a:latin typeface="Helvetica Neue" panose="02000503000000020004" pitchFamily="2" charset="0"/>
              </a:rPr>
              <a:t>Output</a:t>
            </a:r>
            <a:endParaRPr lang="en-US" sz="2600" b="0" i="0" u="sng" dirty="0">
              <a:solidFill>
                <a:srgbClr val="303030"/>
              </a:solidFill>
              <a:effectLst/>
              <a:latin typeface="Helvetica Neue" panose="02000503000000020004" pitchFamily="2" charset="0"/>
            </a:endParaRPr>
          </a:p>
          <a:p>
            <a:r>
              <a:rPr lang="en-US" sz="2600" dirty="0" err="1"/>
              <a:t>rwxr</a:t>
            </a:r>
            <a:r>
              <a:rPr lang="en-US" sz="2600" dirty="0"/>
              <a:t>-</a:t>
            </a:r>
            <a:r>
              <a:rPr lang="en-US" sz="2600" dirty="0" err="1"/>
              <a:t>xr</a:t>
            </a:r>
            <a:r>
              <a:rPr lang="en-US" sz="2600" dirty="0"/>
              <a:t>-x 1 Vlad Dracula 197121 0 Jul 16 14:48 ./</a:t>
            </a:r>
          </a:p>
          <a:p>
            <a:r>
              <a:rPr lang="en-US" sz="2600" dirty="0" err="1"/>
              <a:t>drwxr</a:t>
            </a:r>
            <a:r>
              <a:rPr lang="en-US" sz="2600" dirty="0"/>
              <a:t>-</a:t>
            </a:r>
            <a:r>
              <a:rPr lang="en-US" sz="2600" dirty="0" err="1"/>
              <a:t>xr</a:t>
            </a:r>
            <a:r>
              <a:rPr lang="en-US" sz="2600" dirty="0"/>
              <a:t>-x 1 Vlad Dracula 197121 0 Jul 16 14:48 ../</a:t>
            </a:r>
          </a:p>
          <a:p>
            <a:r>
              <a:rPr lang="en-US" sz="2600" b="1" dirty="0"/>
              <a:t>-</a:t>
            </a:r>
            <a:r>
              <a:rPr lang="en-US" sz="2600" b="1" dirty="0" err="1"/>
              <a:t>rw</a:t>
            </a:r>
            <a:r>
              <a:rPr lang="en-US" sz="2600" b="1" dirty="0"/>
              <a:t>-r--r-- 1 Vlad Dracula 197121 419 Jul 16 14:48 id_ed25519</a:t>
            </a:r>
          </a:p>
          <a:p>
            <a:r>
              <a:rPr lang="en-US" sz="2600" b="1" dirty="0"/>
              <a:t>-</a:t>
            </a:r>
            <a:r>
              <a:rPr lang="en-US" sz="2600" b="1" dirty="0" err="1"/>
              <a:t>rw</a:t>
            </a:r>
            <a:r>
              <a:rPr lang="en-US" sz="2600" b="1" dirty="0"/>
              <a:t>-r--r-- 1 Vlad Dracula 197121 106 Jul 16 14:48 id_ed25519.pub</a:t>
            </a:r>
            <a:br>
              <a:rPr lang="en-US" sz="2600" b="0" i="0" dirty="0">
                <a:solidFill>
                  <a:srgbClr val="303030"/>
                </a:solidFill>
                <a:effectLst/>
                <a:latin typeface="Helvetica Neue" panose="02000503000000020004" pitchFamily="2" charset="0"/>
              </a:rPr>
            </a:br>
            <a:endParaRPr lang="en-US" sz="2600" b="0" i="0" dirty="0">
              <a:solidFill>
                <a:srgbClr val="303030"/>
              </a:solidFill>
              <a:effectLst/>
              <a:latin typeface="Helvetica Neue" panose="02000503000000020004" pitchFamily="2" charset="0"/>
            </a:endParaRPr>
          </a:p>
          <a:p>
            <a:r>
              <a:rPr lang="en-US" sz="2600" dirty="0"/>
              <a:t>cat ~/.</a:t>
            </a:r>
            <a:r>
              <a:rPr lang="en-US" sz="2600" dirty="0" err="1"/>
              <a:t>ssh</a:t>
            </a:r>
            <a:r>
              <a:rPr lang="en-US" sz="2600" dirty="0"/>
              <a:t>/id_ed25519.pub </a:t>
            </a:r>
          </a:p>
          <a:p>
            <a:endParaRPr lang="en-US" sz="2600" dirty="0"/>
          </a:p>
          <a:p>
            <a:r>
              <a:rPr lang="en-US" sz="2600" u="sng" dirty="0"/>
              <a:t>Output</a:t>
            </a:r>
            <a:br>
              <a:rPr lang="en-US" sz="2600" dirty="0"/>
            </a:br>
            <a:r>
              <a:rPr lang="en-US" sz="2600" dirty="0"/>
              <a:t>ssh-ed25519 AAAAC3NzaC1lZDI1NTE5AAAAIDmRA3d51X0uu9wXek559gfn6UFNF69yZjChyBIU2qKI </a:t>
            </a:r>
            <a:r>
              <a:rPr lang="en-US" sz="2600" dirty="0" err="1"/>
              <a:t>vlad@tran.sylvan.ia</a:t>
            </a:r>
            <a:endParaRPr lang="en-US" sz="2600" dirty="0"/>
          </a:p>
          <a:p>
            <a:endParaRPr lang="en-US" sz="2600" b="0" i="0" dirty="0">
              <a:solidFill>
                <a:srgbClr val="303030"/>
              </a:solidFill>
              <a:effectLst/>
              <a:latin typeface="Helvetica Neue" panose="02000503000000020004" pitchFamily="2" charset="0"/>
            </a:endParaRPr>
          </a:p>
        </p:txBody>
      </p:sp>
    </p:spTree>
    <p:extLst>
      <p:ext uri="{BB962C8B-B14F-4D97-AF65-F5344CB8AC3E}">
        <p14:creationId xmlns:p14="http://schemas.microsoft.com/office/powerpoint/2010/main" val="2144457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E0E77-7083-2047-B7E7-C3D731E6B1EF}"/>
              </a:ext>
            </a:extLst>
          </p:cNvPr>
          <p:cNvSpPr>
            <a:spLocks noGrp="1"/>
          </p:cNvSpPr>
          <p:nvPr>
            <p:ph type="title"/>
          </p:nvPr>
        </p:nvSpPr>
        <p:spPr/>
        <p:txBody>
          <a:bodyPr/>
          <a:lstStyle/>
          <a:p>
            <a:r>
              <a:rPr lang="en-US" dirty="0"/>
              <a:t>Setup </a:t>
            </a:r>
          </a:p>
        </p:txBody>
      </p:sp>
      <p:sp>
        <p:nvSpPr>
          <p:cNvPr id="3" name="Content Placeholder 2">
            <a:extLst>
              <a:ext uri="{FF2B5EF4-FFF2-40B4-BE49-F238E27FC236}">
                <a16:creationId xmlns:a16="http://schemas.microsoft.com/office/drawing/2014/main" id="{28A7378D-A8E8-C645-9518-87EEE98DAE3E}"/>
              </a:ext>
            </a:extLst>
          </p:cNvPr>
          <p:cNvSpPr>
            <a:spLocks noGrp="1"/>
          </p:cNvSpPr>
          <p:nvPr>
            <p:ph idx="1"/>
          </p:nvPr>
        </p:nvSpPr>
        <p:spPr/>
        <p:txBody>
          <a:bodyPr>
            <a:normAutofit fontScale="92500" lnSpcReduction="10000"/>
          </a:bodyPr>
          <a:lstStyle/>
          <a:p>
            <a:r>
              <a:rPr lang="en-US" dirty="0"/>
              <a:t>Make account using GitHub</a:t>
            </a:r>
          </a:p>
          <a:p>
            <a:pPr lvl="1"/>
            <a:r>
              <a:rPr lang="en-US" dirty="0">
                <a:hlinkClick r:id="rId2"/>
              </a:rPr>
              <a:t>https://github.com/</a:t>
            </a:r>
            <a:endParaRPr lang="en-US" dirty="0"/>
          </a:p>
          <a:p>
            <a:pPr lvl="1"/>
            <a:endParaRPr lang="en-US" dirty="0"/>
          </a:p>
          <a:p>
            <a:r>
              <a:rPr lang="en-US" b="1" dirty="0"/>
              <a:t>Windows</a:t>
            </a:r>
          </a:p>
          <a:p>
            <a:pPr lvl="1"/>
            <a:r>
              <a:rPr lang="en-US" dirty="0"/>
              <a:t>Git should be installed on your computer as part of your Bash install (described above).</a:t>
            </a:r>
          </a:p>
          <a:p>
            <a:r>
              <a:rPr lang="en-US" b="1" dirty="0"/>
              <a:t>macOS</a:t>
            </a:r>
          </a:p>
          <a:p>
            <a:r>
              <a:rPr lang="en-US" b="1" dirty="0"/>
              <a:t>For OS X 10.9 and higher</a:t>
            </a:r>
            <a:r>
              <a:rPr lang="en-US" dirty="0"/>
              <a:t>, install Git for Mac by downloading and running the most recent "mavericks" installer from </a:t>
            </a:r>
            <a:r>
              <a:rPr lang="en-US" dirty="0">
                <a:hlinkClick r:id="rId3"/>
              </a:rPr>
              <a:t>this list</a:t>
            </a:r>
            <a:r>
              <a:rPr lang="en-US" dirty="0"/>
              <a:t>. After installing Git, there will not be anything in your /Applications folder, as Git is a command line program. </a:t>
            </a:r>
            <a:r>
              <a:rPr lang="en-US" b="1" dirty="0"/>
              <a:t>For older versions of OS X (10.5-10.8)</a:t>
            </a:r>
            <a:r>
              <a:rPr lang="en-US" dirty="0"/>
              <a:t> use the most recent available installer labelled "snow-leopard" </a:t>
            </a:r>
            <a:r>
              <a:rPr lang="en-US" dirty="0">
                <a:hlinkClick r:id="rId3"/>
              </a:rPr>
              <a:t>available here</a:t>
            </a:r>
            <a:r>
              <a:rPr lang="en-US" dirty="0"/>
              <a:t>.</a:t>
            </a:r>
          </a:p>
          <a:p>
            <a:endParaRPr lang="en-US" dirty="0"/>
          </a:p>
        </p:txBody>
      </p:sp>
      <p:sp>
        <p:nvSpPr>
          <p:cNvPr id="4" name="Rectangle 3">
            <a:extLst>
              <a:ext uri="{FF2B5EF4-FFF2-40B4-BE49-F238E27FC236}">
                <a16:creationId xmlns:a16="http://schemas.microsoft.com/office/drawing/2014/main" id="{B9258FFE-63D2-F241-93AB-C774AAF99ECF}"/>
              </a:ext>
            </a:extLst>
          </p:cNvPr>
          <p:cNvSpPr/>
          <p:nvPr/>
        </p:nvSpPr>
        <p:spPr>
          <a:xfrm>
            <a:off x="1098373" y="6123800"/>
            <a:ext cx="5840894" cy="1077218"/>
          </a:xfrm>
          <a:prstGeom prst="rect">
            <a:avLst/>
          </a:prstGeom>
        </p:spPr>
        <p:txBody>
          <a:bodyPr wrap="none">
            <a:spAutoFit/>
          </a:bodyPr>
          <a:lstStyle/>
          <a:p>
            <a:r>
              <a:rPr lang="en-US" sz="3200" dirty="0">
                <a:hlinkClick r:id="rId4"/>
              </a:rPr>
              <a:t>https://tinyurl.com/gitinstallmac2</a:t>
            </a:r>
            <a:endParaRPr lang="en-US" sz="3200" dirty="0"/>
          </a:p>
          <a:p>
            <a:endParaRPr lang="en-US" sz="3200" dirty="0"/>
          </a:p>
        </p:txBody>
      </p:sp>
    </p:spTree>
    <p:extLst>
      <p:ext uri="{BB962C8B-B14F-4D97-AF65-F5344CB8AC3E}">
        <p14:creationId xmlns:p14="http://schemas.microsoft.com/office/powerpoint/2010/main" val="15451351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1B054-F328-8849-95F4-FFAE38A801C4}"/>
              </a:ext>
            </a:extLst>
          </p:cNvPr>
          <p:cNvSpPr>
            <a:spLocks noGrp="1"/>
          </p:cNvSpPr>
          <p:nvPr>
            <p:ph type="title"/>
          </p:nvPr>
        </p:nvSpPr>
        <p:spPr/>
        <p:txBody>
          <a:bodyPr/>
          <a:lstStyle/>
          <a:p>
            <a:r>
              <a:rPr lang="en-US" dirty="0"/>
              <a:t>Connecting to GitHub</a:t>
            </a:r>
          </a:p>
        </p:txBody>
      </p:sp>
      <p:sp>
        <p:nvSpPr>
          <p:cNvPr id="3" name="Content Placeholder 2">
            <a:extLst>
              <a:ext uri="{FF2B5EF4-FFF2-40B4-BE49-F238E27FC236}">
                <a16:creationId xmlns:a16="http://schemas.microsoft.com/office/drawing/2014/main" id="{4C3F4378-65F3-9C4C-BFB8-29EE46B1FF44}"/>
              </a:ext>
            </a:extLst>
          </p:cNvPr>
          <p:cNvSpPr>
            <a:spLocks noGrp="1"/>
          </p:cNvSpPr>
          <p:nvPr>
            <p:ph idx="1"/>
          </p:nvPr>
        </p:nvSpPr>
        <p:spPr/>
        <p:txBody>
          <a:bodyPr/>
          <a:lstStyle/>
          <a:p>
            <a:r>
              <a:rPr lang="en-US" dirty="0"/>
              <a:t>Go to </a:t>
            </a:r>
            <a:r>
              <a:rPr lang="en-US" dirty="0" err="1"/>
              <a:t>Github.com</a:t>
            </a:r>
            <a:r>
              <a:rPr lang="en-US" dirty="0"/>
              <a:t>  &gt; Settings</a:t>
            </a:r>
          </a:p>
          <a:p>
            <a:r>
              <a:rPr lang="en-US" dirty="0"/>
              <a:t>On settings page &gt; “SSH and GPG keys”</a:t>
            </a:r>
          </a:p>
          <a:p>
            <a:r>
              <a:rPr lang="en-US" dirty="0"/>
              <a:t>Click the “New SSH key”</a:t>
            </a:r>
          </a:p>
          <a:p>
            <a:r>
              <a:rPr lang="en-US" dirty="0"/>
              <a:t>Paste your SSH key into the field, and click the “Add SSH key” to complete the setup. </a:t>
            </a:r>
          </a:p>
        </p:txBody>
      </p:sp>
      <p:sp>
        <p:nvSpPr>
          <p:cNvPr id="4" name="Rectangle 3">
            <a:extLst>
              <a:ext uri="{FF2B5EF4-FFF2-40B4-BE49-F238E27FC236}">
                <a16:creationId xmlns:a16="http://schemas.microsoft.com/office/drawing/2014/main" id="{181FDFDF-600F-9747-B71A-B64F6D9BECF8}"/>
              </a:ext>
            </a:extLst>
          </p:cNvPr>
          <p:cNvSpPr/>
          <p:nvPr/>
        </p:nvSpPr>
        <p:spPr>
          <a:xfrm>
            <a:off x="838200" y="4477158"/>
            <a:ext cx="6096000" cy="2092881"/>
          </a:xfrm>
          <a:prstGeom prst="rect">
            <a:avLst/>
          </a:prstGeom>
        </p:spPr>
        <p:txBody>
          <a:bodyPr>
            <a:spAutoFit/>
          </a:bodyPr>
          <a:lstStyle/>
          <a:p>
            <a:r>
              <a:rPr lang="en-US" sz="2600" b="0" i="0" dirty="0">
                <a:solidFill>
                  <a:srgbClr val="19177C"/>
                </a:solidFill>
                <a:effectLst/>
                <a:latin typeface="Helvetica Neue" panose="02000503000000020004" pitchFamily="2" charset="0"/>
              </a:rPr>
              <a:t>$ </a:t>
            </a:r>
            <a:r>
              <a:rPr lang="en-US" sz="2600" b="0" i="0" dirty="0" err="1">
                <a:solidFill>
                  <a:srgbClr val="360084"/>
                </a:solidFill>
                <a:effectLst/>
                <a:latin typeface="Helvetica Neue" panose="02000503000000020004" pitchFamily="2" charset="0"/>
              </a:rPr>
              <a:t>ssh</a:t>
            </a:r>
            <a:r>
              <a:rPr lang="en-US" sz="2600" b="0" i="0" dirty="0">
                <a:solidFill>
                  <a:srgbClr val="360084"/>
                </a:solidFill>
                <a:effectLst/>
                <a:latin typeface="Helvetica Neue" panose="02000503000000020004" pitchFamily="2" charset="0"/>
              </a:rPr>
              <a:t> </a:t>
            </a:r>
            <a:r>
              <a:rPr lang="en-US" sz="2600" b="1" i="0" dirty="0">
                <a:solidFill>
                  <a:srgbClr val="008000"/>
                </a:solidFill>
                <a:effectLst/>
                <a:latin typeface="Helvetica Neue" panose="02000503000000020004" pitchFamily="2" charset="0"/>
              </a:rPr>
              <a:t>-T</a:t>
            </a:r>
            <a:r>
              <a:rPr lang="en-US" sz="2600" b="0" i="0" dirty="0">
                <a:solidFill>
                  <a:srgbClr val="360084"/>
                </a:solidFill>
                <a:effectLst/>
                <a:latin typeface="Helvetica Neue" panose="02000503000000020004" pitchFamily="2" charset="0"/>
              </a:rPr>
              <a:t> </a:t>
            </a:r>
            <a:r>
              <a:rPr lang="en-US" sz="2600" b="0" i="0" dirty="0" err="1">
                <a:solidFill>
                  <a:srgbClr val="360084"/>
                </a:solidFill>
                <a:effectLst/>
                <a:latin typeface="Helvetica Neue" panose="02000503000000020004" pitchFamily="2" charset="0"/>
              </a:rPr>
              <a:t>git@github.com</a:t>
            </a:r>
            <a:r>
              <a:rPr lang="en-US" sz="2600" b="0" i="0" dirty="0">
                <a:solidFill>
                  <a:srgbClr val="360084"/>
                </a:solidFill>
                <a:effectLst/>
                <a:latin typeface="Helvetica Neue" panose="02000503000000020004" pitchFamily="2" charset="0"/>
              </a:rPr>
              <a:t> </a:t>
            </a:r>
          </a:p>
          <a:p>
            <a:br>
              <a:rPr lang="en-US" sz="2600" b="0" i="0" dirty="0">
                <a:solidFill>
                  <a:srgbClr val="303030"/>
                </a:solidFill>
                <a:effectLst/>
                <a:latin typeface="Helvetica Neue" panose="02000503000000020004" pitchFamily="2" charset="0"/>
              </a:rPr>
            </a:br>
            <a:r>
              <a:rPr lang="en-US" sz="2600" dirty="0"/>
              <a:t>Hi Your Name! You've successfully authenticated, but GitHub does not provide shell access.</a:t>
            </a:r>
            <a:endParaRPr lang="en-US" sz="2600" b="0" i="0" dirty="0">
              <a:solidFill>
                <a:srgbClr val="303030"/>
              </a:solidFill>
              <a:effectLst/>
              <a:latin typeface="Helvetica Neue" panose="02000503000000020004" pitchFamily="2" charset="0"/>
            </a:endParaRPr>
          </a:p>
        </p:txBody>
      </p:sp>
    </p:spTree>
    <p:extLst>
      <p:ext uri="{BB962C8B-B14F-4D97-AF65-F5344CB8AC3E}">
        <p14:creationId xmlns:p14="http://schemas.microsoft.com/office/powerpoint/2010/main" val="38644870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C797B-8F21-ED42-B86D-EB9EC6AF7590}"/>
              </a:ext>
            </a:extLst>
          </p:cNvPr>
          <p:cNvSpPr>
            <a:spLocks noGrp="1"/>
          </p:cNvSpPr>
          <p:nvPr>
            <p:ph type="title"/>
          </p:nvPr>
        </p:nvSpPr>
        <p:spPr/>
        <p:txBody>
          <a:bodyPr/>
          <a:lstStyle/>
          <a:p>
            <a:r>
              <a:rPr lang="en-US" dirty="0"/>
              <a:t>Push local changes | Pull remote changes</a:t>
            </a:r>
          </a:p>
        </p:txBody>
      </p:sp>
      <p:sp>
        <p:nvSpPr>
          <p:cNvPr id="3" name="Content Placeholder 2">
            <a:extLst>
              <a:ext uri="{FF2B5EF4-FFF2-40B4-BE49-F238E27FC236}">
                <a16:creationId xmlns:a16="http://schemas.microsoft.com/office/drawing/2014/main" id="{141BFDDC-3B93-1143-B557-743C144837AD}"/>
              </a:ext>
            </a:extLst>
          </p:cNvPr>
          <p:cNvSpPr>
            <a:spLocks noGrp="1"/>
          </p:cNvSpPr>
          <p:nvPr>
            <p:ph idx="1"/>
          </p:nvPr>
        </p:nvSpPr>
        <p:spPr/>
        <p:txBody>
          <a:bodyPr>
            <a:noAutofit/>
          </a:bodyPr>
          <a:lstStyle/>
          <a:p>
            <a:r>
              <a:rPr lang="en-US" sz="2600" dirty="0"/>
              <a:t>This command will push the changes from our local repository to the repository on GitHub:</a:t>
            </a:r>
          </a:p>
          <a:p>
            <a:r>
              <a:rPr lang="en-US" sz="2600" dirty="0"/>
              <a:t>Copies changes from a local repository to a remote repository.</a:t>
            </a:r>
          </a:p>
          <a:p>
            <a:pPr lvl="1"/>
            <a:r>
              <a:rPr lang="en-US" sz="2600" dirty="0"/>
              <a:t>$ git </a:t>
            </a:r>
            <a:r>
              <a:rPr lang="en-US" sz="2600" b="1" dirty="0">
                <a:solidFill>
                  <a:srgbClr val="0070C0"/>
                </a:solidFill>
              </a:rPr>
              <a:t>push</a:t>
            </a:r>
            <a:r>
              <a:rPr lang="en-US" sz="2600" dirty="0"/>
              <a:t> origin main </a:t>
            </a:r>
          </a:p>
          <a:p>
            <a:pPr lvl="1"/>
            <a:endParaRPr lang="en-US" sz="2600" dirty="0"/>
          </a:p>
          <a:p>
            <a:pPr marL="457200" lvl="1" indent="0">
              <a:buNone/>
            </a:pPr>
            <a:endParaRPr lang="en-US" sz="2600" dirty="0"/>
          </a:p>
          <a:p>
            <a:r>
              <a:rPr lang="en-US" sz="2600" dirty="0"/>
              <a:t>We can pull changes from the remote repository to the local:</a:t>
            </a:r>
          </a:p>
          <a:p>
            <a:r>
              <a:rPr lang="en-US" sz="2600" dirty="0"/>
              <a:t> Copies changes from a remote repository to a local repository</a:t>
            </a:r>
          </a:p>
          <a:p>
            <a:pPr lvl="1"/>
            <a:r>
              <a:rPr lang="en-US" sz="2600" dirty="0"/>
              <a:t>$ git </a:t>
            </a:r>
            <a:r>
              <a:rPr lang="en-US" sz="2600" b="1" dirty="0">
                <a:solidFill>
                  <a:srgbClr val="0070C0"/>
                </a:solidFill>
              </a:rPr>
              <a:t>pull</a:t>
            </a:r>
            <a:r>
              <a:rPr lang="en-US" sz="2600" dirty="0"/>
              <a:t> origin main </a:t>
            </a:r>
          </a:p>
          <a:p>
            <a:br>
              <a:rPr lang="en-US" sz="2600" dirty="0"/>
            </a:br>
            <a:endParaRPr lang="en-US" sz="2600" dirty="0"/>
          </a:p>
          <a:p>
            <a:endParaRPr lang="en-US" sz="2600" dirty="0"/>
          </a:p>
        </p:txBody>
      </p:sp>
    </p:spTree>
    <p:extLst>
      <p:ext uri="{BB962C8B-B14F-4D97-AF65-F5344CB8AC3E}">
        <p14:creationId xmlns:p14="http://schemas.microsoft.com/office/powerpoint/2010/main" val="16014926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605C2-2C61-4749-A01F-2F92ECA4D5B5}"/>
              </a:ext>
            </a:extLst>
          </p:cNvPr>
          <p:cNvSpPr>
            <a:spLocks noGrp="1"/>
          </p:cNvSpPr>
          <p:nvPr>
            <p:ph type="title"/>
          </p:nvPr>
        </p:nvSpPr>
        <p:spPr/>
        <p:txBody>
          <a:bodyPr/>
          <a:lstStyle/>
          <a:p>
            <a:r>
              <a:rPr lang="en-US" dirty="0"/>
              <a:t>Connecting to GitHub</a:t>
            </a:r>
          </a:p>
        </p:txBody>
      </p:sp>
      <p:pic>
        <p:nvPicPr>
          <p:cNvPr id="4" name="Content Placeholder 3">
            <a:extLst>
              <a:ext uri="{FF2B5EF4-FFF2-40B4-BE49-F238E27FC236}">
                <a16:creationId xmlns:a16="http://schemas.microsoft.com/office/drawing/2014/main" id="{3DD8AC6D-E100-FD4C-A68A-E903080ACF45}"/>
              </a:ext>
            </a:extLst>
          </p:cNvPr>
          <p:cNvPicPr>
            <a:picLocks noGrp="1" noChangeAspect="1"/>
          </p:cNvPicPr>
          <p:nvPr>
            <p:ph idx="1"/>
          </p:nvPr>
        </p:nvPicPr>
        <p:blipFill>
          <a:blip r:embed="rId2"/>
          <a:stretch>
            <a:fillRect/>
          </a:stretch>
        </p:blipFill>
        <p:spPr>
          <a:xfrm>
            <a:off x="2296632" y="1690688"/>
            <a:ext cx="8102009" cy="5261044"/>
          </a:xfrm>
          <a:prstGeom prst="rect">
            <a:avLst/>
          </a:prstGeom>
        </p:spPr>
      </p:pic>
    </p:spTree>
    <p:extLst>
      <p:ext uri="{BB962C8B-B14F-4D97-AF65-F5344CB8AC3E}">
        <p14:creationId xmlns:p14="http://schemas.microsoft.com/office/powerpoint/2010/main" val="39015308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3471E-413E-204C-A726-0BF100B7A25C}"/>
              </a:ext>
            </a:extLst>
          </p:cNvPr>
          <p:cNvSpPr>
            <a:spLocks noGrp="1"/>
          </p:cNvSpPr>
          <p:nvPr>
            <p:ph type="title"/>
          </p:nvPr>
        </p:nvSpPr>
        <p:spPr/>
        <p:txBody>
          <a:bodyPr/>
          <a:lstStyle/>
          <a:p>
            <a:r>
              <a:rPr lang="en-US" dirty="0"/>
              <a:t>Cloning </a:t>
            </a:r>
          </a:p>
        </p:txBody>
      </p:sp>
      <p:sp>
        <p:nvSpPr>
          <p:cNvPr id="3" name="Content Placeholder 2">
            <a:extLst>
              <a:ext uri="{FF2B5EF4-FFF2-40B4-BE49-F238E27FC236}">
                <a16:creationId xmlns:a16="http://schemas.microsoft.com/office/drawing/2014/main" id="{A032E66F-3607-6847-AB6F-AF775EDD0D50}"/>
              </a:ext>
            </a:extLst>
          </p:cNvPr>
          <p:cNvSpPr>
            <a:spLocks noGrp="1"/>
          </p:cNvSpPr>
          <p:nvPr>
            <p:ph idx="1"/>
          </p:nvPr>
        </p:nvSpPr>
        <p:spPr/>
        <p:txBody>
          <a:bodyPr/>
          <a:lstStyle/>
          <a:p>
            <a:r>
              <a:rPr lang="en-US" dirty="0"/>
              <a:t>Create a local copy on your computer and sync between the two locations</a:t>
            </a:r>
          </a:p>
          <a:p>
            <a:r>
              <a:rPr lang="en-US" dirty="0"/>
              <a:t>Need permission of the owner to push changes </a:t>
            </a:r>
          </a:p>
        </p:txBody>
      </p:sp>
    </p:spTree>
    <p:extLst>
      <p:ext uri="{BB962C8B-B14F-4D97-AF65-F5344CB8AC3E}">
        <p14:creationId xmlns:p14="http://schemas.microsoft.com/office/powerpoint/2010/main" val="11642566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F50BB-C5D3-8E41-8FD7-17C9A4EE7735}"/>
              </a:ext>
            </a:extLst>
          </p:cNvPr>
          <p:cNvSpPr>
            <a:spLocks noGrp="1"/>
          </p:cNvSpPr>
          <p:nvPr>
            <p:ph type="title"/>
          </p:nvPr>
        </p:nvSpPr>
        <p:spPr/>
        <p:txBody>
          <a:bodyPr/>
          <a:lstStyle/>
          <a:p>
            <a:r>
              <a:rPr lang="en-US" dirty="0"/>
              <a:t>Forking </a:t>
            </a:r>
          </a:p>
        </p:txBody>
      </p:sp>
      <p:sp>
        <p:nvSpPr>
          <p:cNvPr id="3" name="Content Placeholder 2">
            <a:extLst>
              <a:ext uri="{FF2B5EF4-FFF2-40B4-BE49-F238E27FC236}">
                <a16:creationId xmlns:a16="http://schemas.microsoft.com/office/drawing/2014/main" id="{77527DA8-AD14-7C46-9AC4-4945E0B69013}"/>
              </a:ext>
            </a:extLst>
          </p:cNvPr>
          <p:cNvSpPr>
            <a:spLocks noGrp="1"/>
          </p:cNvSpPr>
          <p:nvPr>
            <p:ph idx="1"/>
          </p:nvPr>
        </p:nvSpPr>
        <p:spPr/>
        <p:txBody>
          <a:bodyPr/>
          <a:lstStyle/>
          <a:p>
            <a:r>
              <a:rPr lang="en-US" dirty="0"/>
              <a:t>Copy of the Repo that you can work on </a:t>
            </a:r>
          </a:p>
          <a:p>
            <a:r>
              <a:rPr lang="en-US" dirty="0"/>
              <a:t>Contribute to code where you are not the owner or collaborator of the Repo</a:t>
            </a:r>
          </a:p>
        </p:txBody>
      </p:sp>
    </p:spTree>
    <p:extLst>
      <p:ext uri="{BB962C8B-B14F-4D97-AF65-F5344CB8AC3E}">
        <p14:creationId xmlns:p14="http://schemas.microsoft.com/office/powerpoint/2010/main" val="27073355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B0F95-B28B-714C-9960-A044285D8A78}"/>
              </a:ext>
            </a:extLst>
          </p:cNvPr>
          <p:cNvSpPr>
            <a:spLocks noGrp="1"/>
          </p:cNvSpPr>
          <p:nvPr>
            <p:ph type="title"/>
          </p:nvPr>
        </p:nvSpPr>
        <p:spPr/>
        <p:txBody>
          <a:bodyPr/>
          <a:lstStyle/>
          <a:p>
            <a:r>
              <a:rPr lang="en-US" dirty="0"/>
              <a:t>Fork vs Clone </a:t>
            </a:r>
          </a:p>
        </p:txBody>
      </p:sp>
      <p:sp>
        <p:nvSpPr>
          <p:cNvPr id="3" name="Content Placeholder 2">
            <a:extLst>
              <a:ext uri="{FF2B5EF4-FFF2-40B4-BE49-F238E27FC236}">
                <a16:creationId xmlns:a16="http://schemas.microsoft.com/office/drawing/2014/main" id="{5E042C98-13B6-C547-8435-259B96DBDE6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08BEBF7-BFFF-A24B-84F0-F136F5E3C17A}"/>
              </a:ext>
            </a:extLst>
          </p:cNvPr>
          <p:cNvPicPr>
            <a:picLocks noChangeAspect="1"/>
          </p:cNvPicPr>
          <p:nvPr/>
        </p:nvPicPr>
        <p:blipFill>
          <a:blip r:embed="rId2"/>
          <a:stretch>
            <a:fillRect/>
          </a:stretch>
        </p:blipFill>
        <p:spPr>
          <a:xfrm>
            <a:off x="4125432" y="365125"/>
            <a:ext cx="5800799" cy="6285956"/>
          </a:xfrm>
          <a:prstGeom prst="rect">
            <a:avLst/>
          </a:prstGeom>
        </p:spPr>
      </p:pic>
    </p:spTree>
    <p:extLst>
      <p:ext uri="{BB962C8B-B14F-4D97-AF65-F5344CB8AC3E}">
        <p14:creationId xmlns:p14="http://schemas.microsoft.com/office/powerpoint/2010/main" val="13574293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B5BEA-7254-4B46-A41A-29ED13AB958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51ACCD3-984A-5D4E-BA64-E6FDEF2C1F9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D79EF8E1-1102-B245-9916-EBB97E173FE7}"/>
              </a:ext>
            </a:extLst>
          </p:cNvPr>
          <p:cNvPicPr>
            <a:picLocks noChangeAspect="1"/>
          </p:cNvPicPr>
          <p:nvPr/>
        </p:nvPicPr>
        <p:blipFill>
          <a:blip r:embed="rId2"/>
          <a:stretch>
            <a:fillRect/>
          </a:stretch>
        </p:blipFill>
        <p:spPr>
          <a:xfrm>
            <a:off x="1577895" y="1244286"/>
            <a:ext cx="8758576" cy="4932677"/>
          </a:xfrm>
          <a:prstGeom prst="rect">
            <a:avLst/>
          </a:prstGeom>
        </p:spPr>
      </p:pic>
    </p:spTree>
    <p:extLst>
      <p:ext uri="{BB962C8B-B14F-4D97-AF65-F5344CB8AC3E}">
        <p14:creationId xmlns:p14="http://schemas.microsoft.com/office/powerpoint/2010/main" val="17488181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B84F9-47D6-0140-92FA-629257F683A9}"/>
              </a:ext>
            </a:extLst>
          </p:cNvPr>
          <p:cNvSpPr>
            <a:spLocks noGrp="1"/>
          </p:cNvSpPr>
          <p:nvPr>
            <p:ph type="title"/>
          </p:nvPr>
        </p:nvSpPr>
        <p:spPr/>
        <p:txBody>
          <a:bodyPr/>
          <a:lstStyle/>
          <a:p>
            <a:r>
              <a:rPr lang="en-US" dirty="0"/>
              <a:t>Pull requests (PRs)</a:t>
            </a:r>
          </a:p>
        </p:txBody>
      </p:sp>
      <p:sp>
        <p:nvSpPr>
          <p:cNvPr id="3" name="Content Placeholder 2">
            <a:extLst>
              <a:ext uri="{FF2B5EF4-FFF2-40B4-BE49-F238E27FC236}">
                <a16:creationId xmlns:a16="http://schemas.microsoft.com/office/drawing/2014/main" id="{2F0E059C-A851-FB47-B708-256BC2121919}"/>
              </a:ext>
            </a:extLst>
          </p:cNvPr>
          <p:cNvSpPr>
            <a:spLocks noGrp="1"/>
          </p:cNvSpPr>
          <p:nvPr>
            <p:ph idx="1"/>
          </p:nvPr>
        </p:nvSpPr>
        <p:spPr/>
        <p:txBody>
          <a:bodyPr/>
          <a:lstStyle/>
          <a:p>
            <a:r>
              <a:rPr lang="en-US" dirty="0"/>
              <a:t>Submit your contributions</a:t>
            </a:r>
          </a:p>
          <a:p>
            <a:r>
              <a:rPr lang="en-US" dirty="0"/>
              <a:t>Accept or reject contributions of others </a:t>
            </a:r>
          </a:p>
          <a:p>
            <a:r>
              <a:rPr lang="en-US" dirty="0"/>
              <a:t>Merge changes to base code </a:t>
            </a:r>
          </a:p>
        </p:txBody>
      </p:sp>
    </p:spTree>
    <p:extLst>
      <p:ext uri="{BB962C8B-B14F-4D97-AF65-F5344CB8AC3E}">
        <p14:creationId xmlns:p14="http://schemas.microsoft.com/office/powerpoint/2010/main" val="26698136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6775F-A97A-414E-BF33-E38354DC6972}"/>
              </a:ext>
            </a:extLst>
          </p:cNvPr>
          <p:cNvSpPr>
            <a:spLocks noGrp="1"/>
          </p:cNvSpPr>
          <p:nvPr>
            <p:ph type="title"/>
          </p:nvPr>
        </p:nvSpPr>
        <p:spPr/>
        <p:txBody>
          <a:bodyPr/>
          <a:lstStyle/>
          <a:p>
            <a:r>
              <a:rPr lang="en-US" dirty="0"/>
              <a:t>GitHub Desktop </a:t>
            </a:r>
          </a:p>
        </p:txBody>
      </p:sp>
      <p:sp>
        <p:nvSpPr>
          <p:cNvPr id="3" name="Content Placeholder 2">
            <a:extLst>
              <a:ext uri="{FF2B5EF4-FFF2-40B4-BE49-F238E27FC236}">
                <a16:creationId xmlns:a16="http://schemas.microsoft.com/office/drawing/2014/main" id="{97A0D5D1-A398-A540-89E8-0C7CE1A702C8}"/>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428C0584-26B5-574D-AB8B-C7AE4684E1C9}"/>
              </a:ext>
            </a:extLst>
          </p:cNvPr>
          <p:cNvPicPr>
            <a:picLocks noChangeAspect="1"/>
          </p:cNvPicPr>
          <p:nvPr/>
        </p:nvPicPr>
        <p:blipFill>
          <a:blip r:embed="rId2"/>
          <a:stretch>
            <a:fillRect/>
          </a:stretch>
        </p:blipFill>
        <p:spPr>
          <a:xfrm>
            <a:off x="2509284" y="1575233"/>
            <a:ext cx="7676021" cy="5282767"/>
          </a:xfrm>
          <a:prstGeom prst="rect">
            <a:avLst/>
          </a:prstGeom>
        </p:spPr>
      </p:pic>
    </p:spTree>
    <p:extLst>
      <p:ext uri="{BB962C8B-B14F-4D97-AF65-F5344CB8AC3E}">
        <p14:creationId xmlns:p14="http://schemas.microsoft.com/office/powerpoint/2010/main" val="1177804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069AD-23F6-C846-B3C5-F04F6BF639CB}"/>
              </a:ext>
            </a:extLst>
          </p:cNvPr>
          <p:cNvSpPr>
            <a:spLocks noGrp="1"/>
          </p:cNvSpPr>
          <p:nvPr>
            <p:ph type="title"/>
          </p:nvPr>
        </p:nvSpPr>
        <p:spPr/>
        <p:txBody>
          <a:bodyPr/>
          <a:lstStyle/>
          <a:p>
            <a:r>
              <a:rPr lang="en-US" dirty="0"/>
              <a:t>Version Control</a:t>
            </a:r>
          </a:p>
        </p:txBody>
      </p:sp>
      <p:sp>
        <p:nvSpPr>
          <p:cNvPr id="3" name="Content Placeholder 2">
            <a:extLst>
              <a:ext uri="{FF2B5EF4-FFF2-40B4-BE49-F238E27FC236}">
                <a16:creationId xmlns:a16="http://schemas.microsoft.com/office/drawing/2014/main" id="{FF9D83F6-B95A-F24D-B023-7B24BB543170}"/>
              </a:ext>
            </a:extLst>
          </p:cNvPr>
          <p:cNvSpPr>
            <a:spLocks noGrp="1"/>
          </p:cNvSpPr>
          <p:nvPr>
            <p:ph idx="1"/>
          </p:nvPr>
        </p:nvSpPr>
        <p:spPr>
          <a:xfrm>
            <a:off x="838200" y="1825624"/>
            <a:ext cx="4903381" cy="4468849"/>
          </a:xfrm>
        </p:spPr>
        <p:txBody>
          <a:bodyPr>
            <a:normAutofit lnSpcReduction="10000"/>
          </a:bodyPr>
          <a:lstStyle/>
          <a:p>
            <a:r>
              <a:rPr lang="en-US" dirty="0"/>
              <a:t>Version control systems start with a base version of the document and then record changes you make each step of the way. </a:t>
            </a:r>
          </a:p>
          <a:p>
            <a:r>
              <a:rPr lang="en-US" dirty="0"/>
              <a:t>You can think of it as a recording of your progress: you can rewind to start at the base document and play back each change you made, eventually arriving at your more recent version.</a:t>
            </a:r>
          </a:p>
          <a:p>
            <a:endParaRPr lang="en-US" dirty="0"/>
          </a:p>
        </p:txBody>
      </p:sp>
      <p:pic>
        <p:nvPicPr>
          <p:cNvPr id="4" name="Picture 3">
            <a:extLst>
              <a:ext uri="{FF2B5EF4-FFF2-40B4-BE49-F238E27FC236}">
                <a16:creationId xmlns:a16="http://schemas.microsoft.com/office/drawing/2014/main" id="{77933929-3C0D-9540-BB52-4BF2103C5322}"/>
              </a:ext>
            </a:extLst>
          </p:cNvPr>
          <p:cNvPicPr>
            <a:picLocks noChangeAspect="1"/>
          </p:cNvPicPr>
          <p:nvPr/>
        </p:nvPicPr>
        <p:blipFill>
          <a:blip r:embed="rId2"/>
          <a:stretch>
            <a:fillRect/>
          </a:stretch>
        </p:blipFill>
        <p:spPr>
          <a:xfrm>
            <a:off x="6826102" y="276445"/>
            <a:ext cx="4697819" cy="6263759"/>
          </a:xfrm>
          <a:prstGeom prst="rect">
            <a:avLst/>
          </a:prstGeom>
        </p:spPr>
      </p:pic>
    </p:spTree>
    <p:extLst>
      <p:ext uri="{BB962C8B-B14F-4D97-AF65-F5344CB8AC3E}">
        <p14:creationId xmlns:p14="http://schemas.microsoft.com/office/powerpoint/2010/main" val="1081129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183B7-C9BE-CF47-BAB0-671432CDC57B}"/>
              </a:ext>
            </a:extLst>
          </p:cNvPr>
          <p:cNvSpPr>
            <a:spLocks noGrp="1"/>
          </p:cNvSpPr>
          <p:nvPr>
            <p:ph type="title"/>
          </p:nvPr>
        </p:nvSpPr>
        <p:spPr/>
        <p:txBody>
          <a:bodyPr/>
          <a:lstStyle/>
          <a:p>
            <a:r>
              <a:rPr lang="en-US" dirty="0"/>
              <a:t>Version Control</a:t>
            </a:r>
          </a:p>
        </p:txBody>
      </p:sp>
      <p:sp>
        <p:nvSpPr>
          <p:cNvPr id="3" name="Content Placeholder 2">
            <a:extLst>
              <a:ext uri="{FF2B5EF4-FFF2-40B4-BE49-F238E27FC236}">
                <a16:creationId xmlns:a16="http://schemas.microsoft.com/office/drawing/2014/main" id="{BEDB07B5-C38D-1142-9185-0856798BC1C4}"/>
              </a:ext>
            </a:extLst>
          </p:cNvPr>
          <p:cNvSpPr>
            <a:spLocks noGrp="1"/>
          </p:cNvSpPr>
          <p:nvPr>
            <p:ph idx="1"/>
          </p:nvPr>
        </p:nvSpPr>
        <p:spPr/>
        <p:txBody>
          <a:bodyPr/>
          <a:lstStyle/>
          <a:p>
            <a:r>
              <a:rPr lang="en-US" dirty="0"/>
              <a:t>Make backups</a:t>
            </a:r>
          </a:p>
          <a:p>
            <a:r>
              <a:rPr lang="en-US" dirty="0"/>
              <a:t>Keep history </a:t>
            </a:r>
          </a:p>
          <a:p>
            <a:r>
              <a:rPr lang="en-US" dirty="0"/>
              <a:t>View changes</a:t>
            </a:r>
          </a:p>
          <a:p>
            <a:r>
              <a:rPr lang="en-US" dirty="0"/>
              <a:t>Experiment</a:t>
            </a:r>
          </a:p>
          <a:p>
            <a:r>
              <a:rPr lang="en-US" dirty="0"/>
              <a:t>Collaborate</a:t>
            </a:r>
          </a:p>
        </p:txBody>
      </p:sp>
    </p:spTree>
    <p:extLst>
      <p:ext uri="{BB962C8B-B14F-4D97-AF65-F5344CB8AC3E}">
        <p14:creationId xmlns:p14="http://schemas.microsoft.com/office/powerpoint/2010/main" val="2545062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E6835-EB6A-414F-B6B8-0E5D2F909126}"/>
              </a:ext>
            </a:extLst>
          </p:cNvPr>
          <p:cNvSpPr>
            <a:spLocks noGrp="1"/>
          </p:cNvSpPr>
          <p:nvPr>
            <p:ph type="title"/>
          </p:nvPr>
        </p:nvSpPr>
        <p:spPr/>
        <p:txBody>
          <a:bodyPr/>
          <a:lstStyle/>
          <a:p>
            <a:r>
              <a:rPr lang="en-US" dirty="0"/>
              <a:t>Setting up Git</a:t>
            </a:r>
          </a:p>
        </p:txBody>
      </p:sp>
      <p:sp>
        <p:nvSpPr>
          <p:cNvPr id="3" name="Content Placeholder 2">
            <a:extLst>
              <a:ext uri="{FF2B5EF4-FFF2-40B4-BE49-F238E27FC236}">
                <a16:creationId xmlns:a16="http://schemas.microsoft.com/office/drawing/2014/main" id="{0EA16896-A0C7-DD4D-A261-5C3B19B478C3}"/>
              </a:ext>
            </a:extLst>
          </p:cNvPr>
          <p:cNvSpPr>
            <a:spLocks noGrp="1"/>
          </p:cNvSpPr>
          <p:nvPr>
            <p:ph idx="1"/>
          </p:nvPr>
        </p:nvSpPr>
        <p:spPr>
          <a:xfrm>
            <a:off x="838200" y="3147237"/>
            <a:ext cx="10515600" cy="3029726"/>
          </a:xfrm>
        </p:spPr>
        <p:txBody>
          <a:bodyPr/>
          <a:lstStyle/>
          <a:p>
            <a:endParaRPr lang="en-US" dirty="0"/>
          </a:p>
        </p:txBody>
      </p:sp>
      <p:sp>
        <p:nvSpPr>
          <p:cNvPr id="4" name="Rectangle 3">
            <a:extLst>
              <a:ext uri="{FF2B5EF4-FFF2-40B4-BE49-F238E27FC236}">
                <a16:creationId xmlns:a16="http://schemas.microsoft.com/office/drawing/2014/main" id="{275AE9F8-B044-C443-9A22-DBCA84C6DF08}"/>
              </a:ext>
            </a:extLst>
          </p:cNvPr>
          <p:cNvSpPr/>
          <p:nvPr/>
        </p:nvSpPr>
        <p:spPr>
          <a:xfrm>
            <a:off x="838200" y="1666248"/>
            <a:ext cx="8498958" cy="1692771"/>
          </a:xfrm>
          <a:prstGeom prst="rect">
            <a:avLst/>
          </a:prstGeom>
        </p:spPr>
        <p:txBody>
          <a:bodyPr wrap="square">
            <a:spAutoFit/>
          </a:bodyPr>
          <a:lstStyle/>
          <a:p>
            <a:r>
              <a:rPr lang="en-US" sz="2600" b="0" i="0" dirty="0">
                <a:solidFill>
                  <a:srgbClr val="19177C"/>
                </a:solidFill>
                <a:effectLst/>
                <a:latin typeface="Helvetica Neue" panose="02000503000000020004" pitchFamily="2" charset="0"/>
              </a:rPr>
              <a:t>$ </a:t>
            </a:r>
            <a:r>
              <a:rPr lang="en-US" sz="2600" b="0" i="0" dirty="0">
                <a:solidFill>
                  <a:srgbClr val="360084"/>
                </a:solidFill>
                <a:effectLst/>
                <a:latin typeface="Helvetica Neue" panose="02000503000000020004" pitchFamily="2" charset="0"/>
              </a:rPr>
              <a:t>git config </a:t>
            </a:r>
            <a:r>
              <a:rPr lang="en-US" sz="2600" b="1" i="0" dirty="0">
                <a:solidFill>
                  <a:srgbClr val="008000"/>
                </a:solidFill>
                <a:effectLst/>
                <a:latin typeface="Helvetica Neue" panose="02000503000000020004" pitchFamily="2" charset="0"/>
              </a:rPr>
              <a:t>--global</a:t>
            </a:r>
            <a:r>
              <a:rPr lang="en-US" sz="2600" b="0" i="0" dirty="0">
                <a:solidFill>
                  <a:srgbClr val="360084"/>
                </a:solidFill>
                <a:effectLst/>
                <a:latin typeface="Helvetica Neue" panose="02000503000000020004" pitchFamily="2" charset="0"/>
              </a:rPr>
              <a:t> </a:t>
            </a:r>
            <a:r>
              <a:rPr lang="en-US" sz="2600" b="0" i="0" dirty="0" err="1">
                <a:solidFill>
                  <a:srgbClr val="360084"/>
                </a:solidFill>
                <a:effectLst/>
                <a:latin typeface="Helvetica Neue" panose="02000503000000020004" pitchFamily="2" charset="0"/>
              </a:rPr>
              <a:t>user.name</a:t>
            </a:r>
            <a:r>
              <a:rPr lang="en-US" sz="2600" b="0" i="0" dirty="0">
                <a:solidFill>
                  <a:srgbClr val="360084"/>
                </a:solidFill>
                <a:effectLst/>
                <a:latin typeface="Helvetica Neue" panose="02000503000000020004" pitchFamily="2" charset="0"/>
              </a:rPr>
              <a:t> </a:t>
            </a:r>
            <a:r>
              <a:rPr lang="en-US" sz="2600" b="0" i="0" dirty="0">
                <a:solidFill>
                  <a:srgbClr val="BA2121"/>
                </a:solidFill>
                <a:effectLst/>
                <a:latin typeface="Helvetica Neue" panose="02000503000000020004" pitchFamily="2" charset="0"/>
              </a:rPr>
              <a:t>"Vlad Dracula”</a:t>
            </a:r>
          </a:p>
          <a:p>
            <a:r>
              <a:rPr lang="en-US" sz="2600" b="0" i="0" dirty="0">
                <a:solidFill>
                  <a:srgbClr val="19177C"/>
                </a:solidFill>
                <a:effectLst/>
                <a:latin typeface="Helvetica Neue" panose="02000503000000020004" pitchFamily="2" charset="0"/>
              </a:rPr>
              <a:t>$ </a:t>
            </a:r>
            <a:r>
              <a:rPr lang="en-US" sz="2600" b="0" i="0" dirty="0">
                <a:solidFill>
                  <a:srgbClr val="360084"/>
                </a:solidFill>
                <a:effectLst/>
                <a:latin typeface="Helvetica Neue" panose="02000503000000020004" pitchFamily="2" charset="0"/>
              </a:rPr>
              <a:t>git config </a:t>
            </a:r>
            <a:r>
              <a:rPr lang="en-US" sz="2600" b="1" i="0" dirty="0">
                <a:solidFill>
                  <a:srgbClr val="008000"/>
                </a:solidFill>
                <a:effectLst/>
                <a:latin typeface="Helvetica Neue" panose="02000503000000020004" pitchFamily="2" charset="0"/>
              </a:rPr>
              <a:t>--global</a:t>
            </a:r>
            <a:r>
              <a:rPr lang="en-US" sz="2600" b="0" i="0" dirty="0">
                <a:solidFill>
                  <a:srgbClr val="360084"/>
                </a:solidFill>
                <a:effectLst/>
                <a:latin typeface="Helvetica Neue" panose="02000503000000020004" pitchFamily="2" charset="0"/>
              </a:rPr>
              <a:t> </a:t>
            </a:r>
            <a:r>
              <a:rPr lang="en-US" sz="2600" b="0" i="0" dirty="0" err="1">
                <a:solidFill>
                  <a:srgbClr val="360084"/>
                </a:solidFill>
                <a:effectLst/>
                <a:latin typeface="Helvetica Neue" panose="02000503000000020004" pitchFamily="2" charset="0"/>
              </a:rPr>
              <a:t>user.email</a:t>
            </a:r>
            <a:r>
              <a:rPr lang="en-US" sz="2600" b="0" i="0" dirty="0">
                <a:solidFill>
                  <a:srgbClr val="360084"/>
                </a:solidFill>
                <a:effectLst/>
                <a:latin typeface="Helvetica Neue" panose="02000503000000020004" pitchFamily="2" charset="0"/>
              </a:rPr>
              <a:t> </a:t>
            </a:r>
            <a:r>
              <a:rPr lang="en-US" sz="2600" b="0" i="0" dirty="0">
                <a:solidFill>
                  <a:srgbClr val="BA2121"/>
                </a:solidFill>
                <a:effectLst/>
                <a:latin typeface="Helvetica Neue" panose="02000503000000020004" pitchFamily="2" charset="0"/>
              </a:rPr>
              <a:t>"</a:t>
            </a:r>
            <a:r>
              <a:rPr lang="en-US" sz="2600" b="0" i="0" dirty="0" err="1">
                <a:solidFill>
                  <a:srgbClr val="BA2121"/>
                </a:solidFill>
                <a:effectLst/>
                <a:latin typeface="Helvetica Neue" panose="02000503000000020004" pitchFamily="2" charset="0"/>
              </a:rPr>
              <a:t>vlad@tran.sylvan.ia</a:t>
            </a:r>
            <a:r>
              <a:rPr lang="en-US" sz="2600" b="0" i="0" dirty="0">
                <a:solidFill>
                  <a:srgbClr val="BA2121"/>
                </a:solidFill>
                <a:effectLst/>
                <a:latin typeface="Helvetica Neue" panose="02000503000000020004" pitchFamily="2" charset="0"/>
              </a:rPr>
              <a:t>"</a:t>
            </a:r>
            <a:r>
              <a:rPr lang="en-US" sz="2600" b="0" i="0" dirty="0">
                <a:solidFill>
                  <a:srgbClr val="360084"/>
                </a:solidFill>
                <a:effectLst/>
                <a:latin typeface="Helvetica Neue" panose="02000503000000020004" pitchFamily="2" charset="0"/>
              </a:rPr>
              <a:t> </a:t>
            </a:r>
          </a:p>
          <a:p>
            <a:br>
              <a:rPr lang="en-US" sz="2600" dirty="0"/>
            </a:br>
            <a:endParaRPr lang="en-US" sz="2600" dirty="0"/>
          </a:p>
        </p:txBody>
      </p:sp>
    </p:spTree>
    <p:extLst>
      <p:ext uri="{BB962C8B-B14F-4D97-AF65-F5344CB8AC3E}">
        <p14:creationId xmlns:p14="http://schemas.microsoft.com/office/powerpoint/2010/main" val="2337252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DE396-4C30-C946-BE1A-AFCC6D7419D7}"/>
              </a:ext>
            </a:extLst>
          </p:cNvPr>
          <p:cNvSpPr>
            <a:spLocks noGrp="1"/>
          </p:cNvSpPr>
          <p:nvPr>
            <p:ph type="title"/>
          </p:nvPr>
        </p:nvSpPr>
        <p:spPr/>
        <p:txBody>
          <a:bodyPr/>
          <a:lstStyle/>
          <a:p>
            <a:r>
              <a:rPr lang="en-US" dirty="0"/>
              <a:t>Creating a Repo</a:t>
            </a:r>
          </a:p>
        </p:txBody>
      </p:sp>
      <p:sp>
        <p:nvSpPr>
          <p:cNvPr id="5" name="Content Placeholder 4">
            <a:extLst>
              <a:ext uri="{FF2B5EF4-FFF2-40B4-BE49-F238E27FC236}">
                <a16:creationId xmlns:a16="http://schemas.microsoft.com/office/drawing/2014/main" id="{B9D1EC03-8A6C-7547-AFD4-F31BAA18EF64}"/>
              </a:ext>
            </a:extLst>
          </p:cNvPr>
          <p:cNvSpPr>
            <a:spLocks noGrp="1"/>
          </p:cNvSpPr>
          <p:nvPr>
            <p:ph idx="1"/>
          </p:nvPr>
        </p:nvSpPr>
        <p:spPr>
          <a:xfrm>
            <a:off x="6095999" y="1368427"/>
            <a:ext cx="5739809" cy="2629416"/>
          </a:xfrm>
        </p:spPr>
        <p:txBody>
          <a:bodyPr/>
          <a:lstStyle/>
          <a:p>
            <a:r>
              <a:rPr lang="en-US" b="1" dirty="0"/>
              <a:t>Repository (repo) -</a:t>
            </a:r>
            <a:br>
              <a:rPr lang="en-US" dirty="0"/>
            </a:br>
            <a:r>
              <a:rPr lang="en-US" dirty="0"/>
              <a:t>A storage area where a </a:t>
            </a:r>
            <a:r>
              <a:rPr lang="en-US" dirty="0">
                <a:hlinkClick r:id="rId2"/>
              </a:rPr>
              <a:t>version control</a:t>
            </a:r>
            <a:r>
              <a:rPr lang="en-US" dirty="0"/>
              <a:t> system stores the full history of </a:t>
            </a:r>
            <a:r>
              <a:rPr lang="en-US" dirty="0">
                <a:hlinkClick r:id="rId3"/>
              </a:rPr>
              <a:t>commits</a:t>
            </a:r>
            <a:r>
              <a:rPr lang="en-US" dirty="0"/>
              <a:t> (changes) of a project and information about who changed what, when.</a:t>
            </a:r>
          </a:p>
        </p:txBody>
      </p:sp>
      <p:sp>
        <p:nvSpPr>
          <p:cNvPr id="4" name="Rectangle 3">
            <a:extLst>
              <a:ext uri="{FF2B5EF4-FFF2-40B4-BE49-F238E27FC236}">
                <a16:creationId xmlns:a16="http://schemas.microsoft.com/office/drawing/2014/main" id="{2081D63F-03E0-A440-B434-F34CC30D2E46}"/>
              </a:ext>
            </a:extLst>
          </p:cNvPr>
          <p:cNvSpPr/>
          <p:nvPr/>
        </p:nvSpPr>
        <p:spPr>
          <a:xfrm>
            <a:off x="838200" y="1944350"/>
            <a:ext cx="3262432" cy="6832640"/>
          </a:xfrm>
          <a:prstGeom prst="rect">
            <a:avLst/>
          </a:prstGeom>
        </p:spPr>
        <p:txBody>
          <a:bodyPr wrap="none">
            <a:spAutoFit/>
          </a:bodyPr>
          <a:lstStyle/>
          <a:p>
            <a:r>
              <a:rPr lang="en-US" sz="2800" dirty="0">
                <a:solidFill>
                  <a:srgbClr val="19177C"/>
                </a:solidFill>
                <a:effectLst/>
              </a:rPr>
              <a:t>$ </a:t>
            </a:r>
            <a:r>
              <a:rPr lang="en-US" sz="2800" dirty="0">
                <a:solidFill>
                  <a:srgbClr val="008000"/>
                </a:solidFill>
                <a:effectLst/>
              </a:rPr>
              <a:t>cd</a:t>
            </a:r>
            <a:r>
              <a:rPr lang="en-US" sz="2800" dirty="0"/>
              <a:t> ~/Desktop </a:t>
            </a:r>
          </a:p>
          <a:p>
            <a:r>
              <a:rPr lang="en-US" sz="2600" dirty="0">
                <a:solidFill>
                  <a:srgbClr val="19177C"/>
                </a:solidFill>
                <a:effectLst/>
              </a:rPr>
              <a:t>$ </a:t>
            </a:r>
            <a:r>
              <a:rPr lang="en-US" sz="2600" dirty="0" err="1">
                <a:solidFill>
                  <a:srgbClr val="008000"/>
                </a:solidFill>
                <a:effectLst/>
              </a:rPr>
              <a:t>mkdir</a:t>
            </a:r>
            <a:r>
              <a:rPr lang="en-US" sz="2600" dirty="0">
                <a:solidFill>
                  <a:srgbClr val="008000"/>
                </a:solidFill>
                <a:effectLst/>
              </a:rPr>
              <a:t> </a:t>
            </a:r>
            <a:r>
              <a:rPr lang="en-US" sz="2600" dirty="0"/>
              <a:t>planets</a:t>
            </a:r>
          </a:p>
          <a:p>
            <a:r>
              <a:rPr lang="en-US" sz="2600" dirty="0">
                <a:solidFill>
                  <a:srgbClr val="19177C"/>
                </a:solidFill>
                <a:effectLst/>
              </a:rPr>
              <a:t>$ </a:t>
            </a:r>
            <a:r>
              <a:rPr lang="en-US" sz="2600" dirty="0">
                <a:solidFill>
                  <a:srgbClr val="008000"/>
                </a:solidFill>
                <a:effectLst/>
              </a:rPr>
              <a:t>cd </a:t>
            </a:r>
            <a:r>
              <a:rPr lang="en-US" sz="2600" dirty="0"/>
              <a:t>planets</a:t>
            </a:r>
          </a:p>
          <a:p>
            <a:r>
              <a:rPr lang="en-US" sz="2600" dirty="0"/>
              <a:t>$ git </a:t>
            </a:r>
            <a:r>
              <a:rPr lang="en-US" sz="2600" dirty="0" err="1"/>
              <a:t>init</a:t>
            </a:r>
            <a:r>
              <a:rPr lang="en-US" sz="2600" dirty="0"/>
              <a:t> </a:t>
            </a:r>
          </a:p>
          <a:p>
            <a:br>
              <a:rPr lang="en-US" sz="2600" dirty="0"/>
            </a:br>
            <a:r>
              <a:rPr lang="en-US" sz="2600" dirty="0"/>
              <a:t>$ ls </a:t>
            </a:r>
            <a:r>
              <a:rPr lang="en-US" sz="2600" b="1" dirty="0"/>
              <a:t>-a</a:t>
            </a:r>
            <a:r>
              <a:rPr lang="en-US" sz="2600" dirty="0"/>
              <a:t> </a:t>
            </a:r>
          </a:p>
          <a:p>
            <a:endParaRPr lang="en-US" sz="2600" dirty="0"/>
          </a:p>
          <a:p>
            <a:r>
              <a:rPr lang="en-US" sz="2600" dirty="0"/>
              <a:t>$ git checkout </a:t>
            </a:r>
            <a:r>
              <a:rPr lang="en-US" sz="2600" b="1" dirty="0"/>
              <a:t>-b</a:t>
            </a:r>
            <a:r>
              <a:rPr lang="en-US" sz="2600" dirty="0"/>
              <a:t> </a:t>
            </a:r>
            <a:r>
              <a:rPr lang="en-US" sz="2600" u="sng" dirty="0"/>
              <a:t>main</a:t>
            </a:r>
            <a:r>
              <a:rPr lang="en-US" sz="2600" dirty="0"/>
              <a:t> </a:t>
            </a:r>
          </a:p>
          <a:p>
            <a:r>
              <a:rPr lang="en-US" sz="2600" dirty="0"/>
              <a:t>$ git status </a:t>
            </a:r>
          </a:p>
          <a:p>
            <a:br>
              <a:rPr lang="en-US" dirty="0"/>
            </a:br>
            <a:endParaRPr lang="en-US" dirty="0"/>
          </a:p>
          <a:p>
            <a:endParaRPr lang="en-US" dirty="0"/>
          </a:p>
          <a:p>
            <a:br>
              <a:rPr lang="en-US" dirty="0"/>
            </a:br>
            <a:endParaRPr lang="en-US" dirty="0"/>
          </a:p>
          <a:p>
            <a:endParaRPr lang="en-US" sz="2800" dirty="0"/>
          </a:p>
          <a:p>
            <a:br>
              <a:rPr lang="en-US" sz="2800" dirty="0"/>
            </a:br>
            <a:endParaRPr lang="en-US" sz="2800" dirty="0"/>
          </a:p>
          <a:p>
            <a:endParaRPr lang="en-US" sz="2800" dirty="0"/>
          </a:p>
        </p:txBody>
      </p:sp>
      <p:sp>
        <p:nvSpPr>
          <p:cNvPr id="6" name="Content Placeholder 4">
            <a:extLst>
              <a:ext uri="{FF2B5EF4-FFF2-40B4-BE49-F238E27FC236}">
                <a16:creationId xmlns:a16="http://schemas.microsoft.com/office/drawing/2014/main" id="{05C14595-26CF-6248-B419-2094BED1DB0E}"/>
              </a:ext>
            </a:extLst>
          </p:cNvPr>
          <p:cNvSpPr txBox="1">
            <a:spLocks/>
          </p:cNvSpPr>
          <p:nvPr/>
        </p:nvSpPr>
        <p:spPr>
          <a:xfrm>
            <a:off x="6096000" y="4253024"/>
            <a:ext cx="5739809" cy="26294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Main (branch) -</a:t>
            </a:r>
            <a:br>
              <a:rPr lang="en-US" dirty="0"/>
            </a:br>
            <a:r>
              <a:rPr lang="en-US" dirty="0"/>
              <a:t>Branches allow you to develop features, fix bugs, or safely experiment with new ideas in a contained area of your repository.</a:t>
            </a:r>
          </a:p>
          <a:p>
            <a:pPr marL="0" indent="0">
              <a:buNone/>
            </a:pPr>
            <a:endParaRPr lang="en-US" dirty="0"/>
          </a:p>
        </p:txBody>
      </p:sp>
    </p:spTree>
    <p:extLst>
      <p:ext uri="{BB962C8B-B14F-4D97-AF65-F5344CB8AC3E}">
        <p14:creationId xmlns:p14="http://schemas.microsoft.com/office/powerpoint/2010/main" val="176609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D309E-3EB0-084B-8CA5-8F7F2EC567C3}"/>
              </a:ext>
            </a:extLst>
          </p:cNvPr>
          <p:cNvSpPr>
            <a:spLocks noGrp="1"/>
          </p:cNvSpPr>
          <p:nvPr>
            <p:ph type="title"/>
          </p:nvPr>
        </p:nvSpPr>
        <p:spPr/>
        <p:txBody>
          <a:bodyPr/>
          <a:lstStyle/>
          <a:p>
            <a:r>
              <a:rPr lang="en-US" dirty="0"/>
              <a:t>Tracking changes</a:t>
            </a:r>
          </a:p>
        </p:txBody>
      </p:sp>
      <p:sp>
        <p:nvSpPr>
          <p:cNvPr id="3" name="Content Placeholder 2">
            <a:extLst>
              <a:ext uri="{FF2B5EF4-FFF2-40B4-BE49-F238E27FC236}">
                <a16:creationId xmlns:a16="http://schemas.microsoft.com/office/drawing/2014/main" id="{A9B3EBCD-11DD-A049-83EF-36DFEB37E248}"/>
              </a:ext>
            </a:extLst>
          </p:cNvPr>
          <p:cNvSpPr>
            <a:spLocks noGrp="1"/>
          </p:cNvSpPr>
          <p:nvPr>
            <p:ph idx="1"/>
          </p:nvPr>
        </p:nvSpPr>
        <p:spPr/>
        <p:txBody>
          <a:bodyPr/>
          <a:lstStyle/>
          <a:p>
            <a:r>
              <a:rPr lang="en-US" dirty="0"/>
              <a:t>vim </a:t>
            </a:r>
            <a:r>
              <a:rPr lang="en-US" dirty="0" err="1"/>
              <a:t>mars.txt</a:t>
            </a:r>
            <a:r>
              <a:rPr lang="en-US" dirty="0"/>
              <a:t> </a:t>
            </a:r>
          </a:p>
          <a:p>
            <a:pPr lvl="1"/>
            <a:r>
              <a:rPr lang="en-US" dirty="0"/>
              <a:t>“Cold and dry, but everything is my favorite color “</a:t>
            </a:r>
          </a:p>
          <a:p>
            <a:pPr marL="0" indent="0">
              <a:buNone/>
            </a:pPr>
            <a:br>
              <a:rPr lang="en-US" dirty="0"/>
            </a:br>
            <a:endParaRPr lang="en-US" dirty="0"/>
          </a:p>
        </p:txBody>
      </p:sp>
      <p:sp>
        <p:nvSpPr>
          <p:cNvPr id="4" name="Rectangle 3">
            <a:extLst>
              <a:ext uri="{FF2B5EF4-FFF2-40B4-BE49-F238E27FC236}">
                <a16:creationId xmlns:a16="http://schemas.microsoft.com/office/drawing/2014/main" id="{E8C0D957-8166-664E-A385-5D5AA176ECC3}"/>
              </a:ext>
            </a:extLst>
          </p:cNvPr>
          <p:cNvSpPr/>
          <p:nvPr/>
        </p:nvSpPr>
        <p:spPr>
          <a:xfrm>
            <a:off x="1049079" y="2929235"/>
            <a:ext cx="7286848" cy="3693319"/>
          </a:xfrm>
          <a:prstGeom prst="rect">
            <a:avLst/>
          </a:prstGeom>
        </p:spPr>
        <p:txBody>
          <a:bodyPr wrap="square">
            <a:spAutoFit/>
          </a:bodyPr>
          <a:lstStyle/>
          <a:p>
            <a:r>
              <a:rPr lang="en-US" sz="2600" b="0" i="0" dirty="0">
                <a:solidFill>
                  <a:srgbClr val="19177C"/>
                </a:solidFill>
                <a:effectLst/>
                <a:latin typeface="Helvetica Neue" panose="02000503000000020004" pitchFamily="2" charset="0"/>
              </a:rPr>
              <a:t>$ </a:t>
            </a:r>
            <a:r>
              <a:rPr lang="en-US" sz="2600" b="0" i="0" dirty="0">
                <a:solidFill>
                  <a:srgbClr val="360084"/>
                </a:solidFill>
                <a:effectLst/>
                <a:latin typeface="Helvetica Neue" panose="02000503000000020004" pitchFamily="2" charset="0"/>
              </a:rPr>
              <a:t>git status</a:t>
            </a:r>
          </a:p>
          <a:p>
            <a:r>
              <a:rPr lang="en-US" sz="2600" dirty="0"/>
              <a:t>$ git </a:t>
            </a:r>
            <a:r>
              <a:rPr lang="en-US" sz="2600" b="1" dirty="0">
                <a:solidFill>
                  <a:srgbClr val="0070C0"/>
                </a:solidFill>
              </a:rPr>
              <a:t>add</a:t>
            </a:r>
            <a:r>
              <a:rPr lang="en-US" sz="2600" dirty="0"/>
              <a:t> </a:t>
            </a:r>
            <a:r>
              <a:rPr lang="en-US" sz="2600" dirty="0" err="1"/>
              <a:t>mars.txt</a:t>
            </a:r>
            <a:r>
              <a:rPr lang="en-US" sz="2600" dirty="0"/>
              <a:t> </a:t>
            </a:r>
          </a:p>
          <a:p>
            <a:br>
              <a:rPr lang="en-US" sz="2600" dirty="0"/>
            </a:br>
            <a:r>
              <a:rPr lang="en-US" sz="2600" dirty="0"/>
              <a:t>$ git status </a:t>
            </a:r>
          </a:p>
          <a:p>
            <a:r>
              <a:rPr lang="en-US" sz="2600" dirty="0"/>
              <a:t>$ git </a:t>
            </a:r>
            <a:r>
              <a:rPr lang="en-US" sz="2600" b="1" dirty="0">
                <a:solidFill>
                  <a:srgbClr val="0070C0"/>
                </a:solidFill>
              </a:rPr>
              <a:t>commit</a:t>
            </a:r>
            <a:r>
              <a:rPr lang="en-US" sz="2600" dirty="0"/>
              <a:t> </a:t>
            </a:r>
            <a:r>
              <a:rPr lang="en-US" sz="2600" b="1" dirty="0"/>
              <a:t>-m</a:t>
            </a:r>
            <a:r>
              <a:rPr lang="en-US" sz="2600" dirty="0"/>
              <a:t> "Start notes on Mars as a base" </a:t>
            </a:r>
          </a:p>
          <a:p>
            <a:endParaRPr lang="en-US" sz="2600" dirty="0"/>
          </a:p>
          <a:p>
            <a:r>
              <a:rPr lang="en-US" sz="2600" dirty="0"/>
              <a:t>$ git status </a:t>
            </a:r>
          </a:p>
          <a:p>
            <a:endParaRPr lang="en-US" sz="2600" dirty="0"/>
          </a:p>
          <a:p>
            <a:r>
              <a:rPr lang="en-US" sz="2600" dirty="0"/>
              <a:t>$ git log </a:t>
            </a:r>
          </a:p>
        </p:txBody>
      </p:sp>
      <p:sp>
        <p:nvSpPr>
          <p:cNvPr id="5" name="Rectangle 4">
            <a:extLst>
              <a:ext uri="{FF2B5EF4-FFF2-40B4-BE49-F238E27FC236}">
                <a16:creationId xmlns:a16="http://schemas.microsoft.com/office/drawing/2014/main" id="{53672E4C-AA7C-D341-BD04-E4806595182D}"/>
              </a:ext>
            </a:extLst>
          </p:cNvPr>
          <p:cNvSpPr/>
          <p:nvPr/>
        </p:nvSpPr>
        <p:spPr>
          <a:xfrm>
            <a:off x="5508068" y="3390900"/>
            <a:ext cx="4519186" cy="430887"/>
          </a:xfrm>
          <a:prstGeom prst="rect">
            <a:avLst/>
          </a:prstGeom>
        </p:spPr>
        <p:txBody>
          <a:bodyPr wrap="none">
            <a:spAutoFit/>
          </a:bodyPr>
          <a:lstStyle/>
          <a:p>
            <a:r>
              <a:rPr lang="en-US" sz="2200" b="0" i="0" dirty="0">
                <a:effectLst/>
                <a:latin typeface="Helvetica Neue" panose="02000503000000020004" pitchFamily="2" charset="0"/>
                <a:ea typeface="Helvetica Neue" panose="02000503000000020004" pitchFamily="2" charset="0"/>
                <a:cs typeface="Helvetica Neue" panose="02000503000000020004" pitchFamily="2" charset="0"/>
              </a:rPr>
              <a:t> tell Git to track a file using </a:t>
            </a:r>
            <a:r>
              <a:rPr lang="en-US" sz="2200" dirty="0">
                <a:latin typeface="Helvetica Neue" panose="02000503000000020004" pitchFamily="2" charset="0"/>
                <a:ea typeface="Helvetica Neue" panose="02000503000000020004" pitchFamily="2" charset="0"/>
                <a:cs typeface="Helvetica Neue" panose="02000503000000020004" pitchFamily="2" charset="0"/>
              </a:rPr>
              <a:t>git </a:t>
            </a:r>
            <a:r>
              <a:rPr lang="en-US" sz="2200" b="1"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add</a:t>
            </a:r>
          </a:p>
        </p:txBody>
      </p:sp>
      <p:sp>
        <p:nvSpPr>
          <p:cNvPr id="6" name="Rectangle 5">
            <a:extLst>
              <a:ext uri="{FF2B5EF4-FFF2-40B4-BE49-F238E27FC236}">
                <a16:creationId xmlns:a16="http://schemas.microsoft.com/office/drawing/2014/main" id="{A83590B3-CCDD-7643-9A30-A7B8CE5BA32E}"/>
              </a:ext>
            </a:extLst>
          </p:cNvPr>
          <p:cNvSpPr/>
          <p:nvPr/>
        </p:nvSpPr>
        <p:spPr>
          <a:xfrm>
            <a:off x="8080744" y="4377189"/>
            <a:ext cx="4111256" cy="2062103"/>
          </a:xfrm>
          <a:prstGeom prst="rect">
            <a:avLst/>
          </a:prstGeom>
        </p:spPr>
        <p:txBody>
          <a:bodyPr wrap="square">
            <a:spAutoFit/>
          </a:bodyPr>
          <a:lstStyle/>
          <a:p>
            <a:r>
              <a:rPr lang="en-US" sz="2200" b="0" i="0" dirty="0">
                <a:effectLst/>
                <a:latin typeface="Helvetica Neue" panose="02000503000000020004" pitchFamily="2" charset="0"/>
              </a:rPr>
              <a:t>Git now knows that it’s supposed to keep track of </a:t>
            </a:r>
            <a:r>
              <a:rPr lang="en-US" sz="2200" b="0" i="0" dirty="0" err="1">
                <a:effectLst/>
                <a:latin typeface="Helvetica Neue" panose="02000503000000020004" pitchFamily="2" charset="0"/>
              </a:rPr>
              <a:t>mars.txt</a:t>
            </a:r>
            <a:r>
              <a:rPr lang="en-US" sz="2200" b="0" i="0" dirty="0">
                <a:effectLst/>
                <a:latin typeface="Helvetica Neue" panose="02000503000000020004" pitchFamily="2" charset="0"/>
              </a:rPr>
              <a:t>, but it hasn’t recorded these changes as a </a:t>
            </a:r>
            <a:r>
              <a:rPr lang="en-US" sz="2200" b="1" i="0" dirty="0">
                <a:solidFill>
                  <a:srgbClr val="0070C0"/>
                </a:solidFill>
                <a:effectLst/>
                <a:latin typeface="Helvetica Neue" panose="02000503000000020004" pitchFamily="2" charset="0"/>
              </a:rPr>
              <a:t>commit</a:t>
            </a:r>
            <a:r>
              <a:rPr lang="en-US" sz="2200" b="0" i="0" dirty="0">
                <a:effectLst/>
                <a:latin typeface="Helvetica Neue" panose="02000503000000020004" pitchFamily="2" charset="0"/>
              </a:rPr>
              <a:t> yet. </a:t>
            </a:r>
            <a:br>
              <a:rPr lang="en-US" b="0" i="0" dirty="0">
                <a:effectLst/>
                <a:latin typeface="Helvetica Neue" panose="02000503000000020004" pitchFamily="2" charset="0"/>
              </a:rPr>
            </a:br>
            <a:endParaRPr lang="en-US" b="0" i="0" dirty="0">
              <a:effectLst/>
              <a:latin typeface="Helvetica Neue" panose="02000503000000020004" pitchFamily="2" charset="0"/>
            </a:endParaRPr>
          </a:p>
        </p:txBody>
      </p:sp>
    </p:spTree>
    <p:extLst>
      <p:ext uri="{BB962C8B-B14F-4D97-AF65-F5344CB8AC3E}">
        <p14:creationId xmlns:p14="http://schemas.microsoft.com/office/powerpoint/2010/main" val="232303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D309E-3EB0-084B-8CA5-8F7F2EC567C3}"/>
              </a:ext>
            </a:extLst>
          </p:cNvPr>
          <p:cNvSpPr>
            <a:spLocks noGrp="1"/>
          </p:cNvSpPr>
          <p:nvPr>
            <p:ph type="title"/>
          </p:nvPr>
        </p:nvSpPr>
        <p:spPr/>
        <p:txBody>
          <a:bodyPr/>
          <a:lstStyle/>
          <a:p>
            <a:r>
              <a:rPr lang="en-US" dirty="0"/>
              <a:t>Tracking changes</a:t>
            </a:r>
          </a:p>
        </p:txBody>
      </p:sp>
      <p:sp>
        <p:nvSpPr>
          <p:cNvPr id="3" name="Content Placeholder 2">
            <a:extLst>
              <a:ext uri="{FF2B5EF4-FFF2-40B4-BE49-F238E27FC236}">
                <a16:creationId xmlns:a16="http://schemas.microsoft.com/office/drawing/2014/main" id="{A9B3EBCD-11DD-A049-83EF-36DFEB37E248}"/>
              </a:ext>
            </a:extLst>
          </p:cNvPr>
          <p:cNvSpPr>
            <a:spLocks noGrp="1"/>
          </p:cNvSpPr>
          <p:nvPr>
            <p:ph idx="1"/>
          </p:nvPr>
        </p:nvSpPr>
        <p:spPr/>
        <p:txBody>
          <a:bodyPr/>
          <a:lstStyle/>
          <a:p>
            <a:r>
              <a:rPr lang="en-US" dirty="0"/>
              <a:t>vim </a:t>
            </a:r>
            <a:r>
              <a:rPr lang="en-US" dirty="0" err="1"/>
              <a:t>mars.txt</a:t>
            </a:r>
            <a:r>
              <a:rPr lang="en-US" dirty="0"/>
              <a:t> </a:t>
            </a:r>
          </a:p>
          <a:p>
            <a:pPr lvl="1"/>
            <a:r>
              <a:rPr lang="en-US" dirty="0"/>
              <a:t>“The two moons are nice”</a:t>
            </a:r>
          </a:p>
          <a:p>
            <a:br>
              <a:rPr lang="en-US" dirty="0"/>
            </a:br>
            <a:br>
              <a:rPr lang="en-US" dirty="0"/>
            </a:br>
            <a:endParaRPr lang="en-US" dirty="0"/>
          </a:p>
        </p:txBody>
      </p:sp>
      <p:sp>
        <p:nvSpPr>
          <p:cNvPr id="4" name="Rectangle 3">
            <a:extLst>
              <a:ext uri="{FF2B5EF4-FFF2-40B4-BE49-F238E27FC236}">
                <a16:creationId xmlns:a16="http://schemas.microsoft.com/office/drawing/2014/main" id="{E8C0D957-8166-664E-A385-5D5AA176ECC3}"/>
              </a:ext>
            </a:extLst>
          </p:cNvPr>
          <p:cNvSpPr/>
          <p:nvPr/>
        </p:nvSpPr>
        <p:spPr>
          <a:xfrm>
            <a:off x="1049079" y="2929235"/>
            <a:ext cx="7286848" cy="3293209"/>
          </a:xfrm>
          <a:prstGeom prst="rect">
            <a:avLst/>
          </a:prstGeom>
        </p:spPr>
        <p:txBody>
          <a:bodyPr wrap="square">
            <a:spAutoFit/>
          </a:bodyPr>
          <a:lstStyle/>
          <a:p>
            <a:r>
              <a:rPr lang="en-US" sz="2600" b="0" i="0" dirty="0">
                <a:solidFill>
                  <a:srgbClr val="19177C"/>
                </a:solidFill>
                <a:effectLst/>
                <a:latin typeface="Helvetica Neue" panose="02000503000000020004" pitchFamily="2" charset="0"/>
              </a:rPr>
              <a:t>$ </a:t>
            </a:r>
            <a:r>
              <a:rPr lang="en-US" sz="2600" b="0" i="0" dirty="0">
                <a:solidFill>
                  <a:srgbClr val="360084"/>
                </a:solidFill>
                <a:effectLst/>
                <a:latin typeface="Helvetica Neue" panose="02000503000000020004" pitchFamily="2" charset="0"/>
              </a:rPr>
              <a:t>git status</a:t>
            </a:r>
          </a:p>
          <a:p>
            <a:r>
              <a:rPr lang="en-US" sz="2600" dirty="0"/>
              <a:t>$ git </a:t>
            </a:r>
            <a:r>
              <a:rPr lang="en-US" sz="2600" b="1" dirty="0">
                <a:solidFill>
                  <a:srgbClr val="0070C0"/>
                </a:solidFill>
              </a:rPr>
              <a:t>diff</a:t>
            </a:r>
            <a:r>
              <a:rPr lang="en-US" sz="2600" dirty="0"/>
              <a:t> </a:t>
            </a:r>
          </a:p>
          <a:p>
            <a:r>
              <a:rPr lang="en-US" sz="2600" dirty="0"/>
              <a:t>$ git </a:t>
            </a:r>
            <a:r>
              <a:rPr lang="en-US" sz="2600" b="1" dirty="0">
                <a:solidFill>
                  <a:srgbClr val="0070C0"/>
                </a:solidFill>
              </a:rPr>
              <a:t>add</a:t>
            </a:r>
            <a:r>
              <a:rPr lang="en-US" sz="2600" dirty="0"/>
              <a:t> </a:t>
            </a:r>
            <a:r>
              <a:rPr lang="en-US" sz="2600" dirty="0" err="1"/>
              <a:t>mars.txt</a:t>
            </a:r>
            <a:endParaRPr lang="en-US" sz="2600" dirty="0"/>
          </a:p>
          <a:p>
            <a:r>
              <a:rPr lang="en-US" sz="2600" dirty="0"/>
              <a:t>$ git </a:t>
            </a:r>
            <a:r>
              <a:rPr lang="en-US" sz="2600" b="1" dirty="0">
                <a:solidFill>
                  <a:srgbClr val="0070C0"/>
                </a:solidFill>
              </a:rPr>
              <a:t>commit</a:t>
            </a:r>
            <a:r>
              <a:rPr lang="en-US" sz="2600" dirty="0"/>
              <a:t> </a:t>
            </a:r>
            <a:r>
              <a:rPr lang="en-US" sz="2600" b="1" dirty="0"/>
              <a:t>-m</a:t>
            </a:r>
            <a:r>
              <a:rPr lang="en-US" sz="2600" dirty="0"/>
              <a:t> ”Adding notes on  Mars’ moons" </a:t>
            </a:r>
          </a:p>
          <a:p>
            <a:endParaRPr lang="en-US" sz="2600" dirty="0"/>
          </a:p>
          <a:p>
            <a:r>
              <a:rPr lang="en-US" sz="2600" dirty="0"/>
              <a:t>$ git status </a:t>
            </a:r>
          </a:p>
          <a:p>
            <a:endParaRPr lang="en-US" sz="2600" dirty="0"/>
          </a:p>
          <a:p>
            <a:r>
              <a:rPr lang="en-US" sz="2600" dirty="0"/>
              <a:t>$ git log </a:t>
            </a:r>
          </a:p>
        </p:txBody>
      </p:sp>
    </p:spTree>
    <p:extLst>
      <p:ext uri="{BB962C8B-B14F-4D97-AF65-F5344CB8AC3E}">
        <p14:creationId xmlns:p14="http://schemas.microsoft.com/office/powerpoint/2010/main" val="9718306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1A811-CA85-1A42-940D-8E0C4725663C}"/>
              </a:ext>
            </a:extLst>
          </p:cNvPr>
          <p:cNvSpPr>
            <a:spLocks noGrp="1"/>
          </p:cNvSpPr>
          <p:nvPr>
            <p:ph type="title"/>
          </p:nvPr>
        </p:nvSpPr>
        <p:spPr/>
        <p:txBody>
          <a:bodyPr/>
          <a:lstStyle/>
          <a:p>
            <a:r>
              <a:rPr lang="en-US" dirty="0"/>
              <a:t>Tracking changes</a:t>
            </a:r>
          </a:p>
        </p:txBody>
      </p:sp>
      <p:pic>
        <p:nvPicPr>
          <p:cNvPr id="4" name="Picture 3">
            <a:extLst>
              <a:ext uri="{FF2B5EF4-FFF2-40B4-BE49-F238E27FC236}">
                <a16:creationId xmlns:a16="http://schemas.microsoft.com/office/drawing/2014/main" id="{94FEE2AB-AB8D-9A4A-8166-4364C2C50DC9}"/>
              </a:ext>
            </a:extLst>
          </p:cNvPr>
          <p:cNvPicPr>
            <a:picLocks noChangeAspect="1"/>
          </p:cNvPicPr>
          <p:nvPr/>
        </p:nvPicPr>
        <p:blipFill>
          <a:blip r:embed="rId2"/>
          <a:stretch>
            <a:fillRect/>
          </a:stretch>
        </p:blipFill>
        <p:spPr>
          <a:xfrm>
            <a:off x="617686" y="2119885"/>
            <a:ext cx="10736114" cy="3762818"/>
          </a:xfrm>
          <a:prstGeom prst="rect">
            <a:avLst/>
          </a:prstGeom>
        </p:spPr>
      </p:pic>
    </p:spTree>
    <p:extLst>
      <p:ext uri="{BB962C8B-B14F-4D97-AF65-F5344CB8AC3E}">
        <p14:creationId xmlns:p14="http://schemas.microsoft.com/office/powerpoint/2010/main" val="22287643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2253</TotalTime>
  <Words>1401</Words>
  <Application>Microsoft Macintosh PowerPoint</Application>
  <PresentationFormat>Widescreen</PresentationFormat>
  <Paragraphs>169</Paragraphs>
  <Slides>28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Helvetica Neue</vt:lpstr>
      <vt:lpstr>Office Theme</vt:lpstr>
      <vt:lpstr>Git + GitHub</vt:lpstr>
      <vt:lpstr>Setup </vt:lpstr>
      <vt:lpstr>Version Control</vt:lpstr>
      <vt:lpstr>Version Control</vt:lpstr>
      <vt:lpstr>Setting up Git</vt:lpstr>
      <vt:lpstr>Creating a Repo</vt:lpstr>
      <vt:lpstr>Tracking changes</vt:lpstr>
      <vt:lpstr>Tracking changes</vt:lpstr>
      <vt:lpstr>Tracking changes</vt:lpstr>
      <vt:lpstr>Practice</vt:lpstr>
      <vt:lpstr>Practice</vt:lpstr>
      <vt:lpstr>Directories</vt:lpstr>
      <vt:lpstr>GitHub</vt:lpstr>
      <vt:lpstr>GitHub</vt:lpstr>
      <vt:lpstr>Connecting two Repos</vt:lpstr>
      <vt:lpstr>Connecting Repos</vt:lpstr>
      <vt:lpstr>Connecting to GitHub</vt:lpstr>
      <vt:lpstr>Connecting to GitHub</vt:lpstr>
      <vt:lpstr>Connecting to GitHub</vt:lpstr>
      <vt:lpstr>Connecting to GitHub</vt:lpstr>
      <vt:lpstr>Push local changes | Pull remote changes</vt:lpstr>
      <vt:lpstr>Connecting to GitHub</vt:lpstr>
      <vt:lpstr>Cloning </vt:lpstr>
      <vt:lpstr>Forking </vt:lpstr>
      <vt:lpstr>Fork vs Clone </vt:lpstr>
      <vt:lpstr>PowerPoint Presentation</vt:lpstr>
      <vt:lpstr>Pull requests (PRs)</vt:lpstr>
      <vt:lpstr>GitHub Desktop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 + GitHub</dc:title>
  <dc:creator>Microsoft Office User</dc:creator>
  <cp:lastModifiedBy>Microsoft Office User</cp:lastModifiedBy>
  <cp:revision>15</cp:revision>
  <cp:lastPrinted>2021-08-16T18:26:55Z</cp:lastPrinted>
  <dcterms:created xsi:type="dcterms:W3CDTF">2021-08-16T16:35:53Z</dcterms:created>
  <dcterms:modified xsi:type="dcterms:W3CDTF">2021-08-27T17:11:50Z</dcterms:modified>
</cp:coreProperties>
</file>